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1"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7" r:id="rId10"/>
    <p:sldId id="275" r:id="rId11"/>
    <p:sldId id="264" r:id="rId12"/>
    <p:sldId id="265" r:id="rId13"/>
    <p:sldId id="268" r:id="rId14"/>
    <p:sldId id="266" r:id="rId15"/>
    <p:sldId id="269" r:id="rId16"/>
    <p:sldId id="270" r:id="rId17"/>
    <p:sldId id="271" r:id="rId18"/>
    <p:sldId id="272" r:id="rId19"/>
    <p:sldId id="273" r:id="rId20"/>
    <p:sldId id="274"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p:clrMru>
</p:presentationPr>
</file>

<file path=ppt/tableStyles.xml><?xml version="1.0" encoding="utf-8"?>
<a:tblStyleLst xmlns:a="http://schemas.openxmlformats.org/drawingml/2006/main" def="{0FF1CE12-B100-0000-0000-000000000002}"/>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64" autoAdjust="0"/>
    <p:restoredTop sz="71930" autoAdjust="0"/>
  </p:normalViewPr>
  <p:slideViewPr>
    <p:cSldViewPr>
      <p:cViewPr>
        <p:scale>
          <a:sx n="40" d="100"/>
          <a:sy n="40" d="100"/>
        </p:scale>
        <p:origin x="-816" y="-6"/>
      </p:cViewPr>
      <p:guideLst>
        <p:guide orient="horz" pos="2160"/>
        <p:guide pos="2880"/>
      </p:guideLst>
    </p:cSldViewPr>
  </p:slideViewPr>
  <p:outlineViewPr>
    <p:cViewPr>
      <p:scale>
        <a:sx n="1" d="1"/>
        <a:sy n="1" d="1"/>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2"/>
          <p:cNvSpPr>
            <a:spLocks noGrp="1"/>
          </p:cNvSpPr>
          <p:nvPr>
            <p:ph type="hdr" sz="quarter"/>
          </p:nvPr>
        </p:nvSpPr>
        <p:spPr>
          <a:xfrm>
            <a:off x="0" y="0"/>
            <a:ext cx="2971800" cy="457200"/>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24" name="Rectangle 24"/>
          <p:cNvSpPr>
            <a:spLocks noGrp="1"/>
          </p:cNvSpPr>
          <p:nvPr>
            <p:ph type="dt" sz="quarter" idx="1"/>
          </p:nvPr>
        </p:nvSpPr>
        <p:spPr>
          <a:xfrm>
            <a:off x="3884613" y="0"/>
            <a:ext cx="2971800" cy="457200"/>
          </a:xfrm>
          <a:prstGeom prst="rect">
            <a:avLst/>
          </a:prstGeom>
        </p:spPr>
        <p:txBody>
          <a:bodyPr/>
          <a:lstStyle>
            <a:lvl1pPr fontAlgn="auto">
              <a:spcBef>
                <a:spcPts val="0"/>
              </a:spcBef>
              <a:spcAft>
                <a:spcPts val="0"/>
              </a:spcAft>
              <a:defRPr>
                <a:latin typeface="+mn-lt"/>
              </a:defRPr>
            </a:lvl1pPr>
          </a:lstStyle>
          <a:p>
            <a:pPr>
              <a:defRPr/>
            </a:pPr>
            <a:fld id="{5878F0EE-D01E-45A5-B8A6-F8EC7BF9E6AD}" type="datetimeFigureOut">
              <a:rPr lang="en-US"/>
              <a:pPr>
                <a:defRPr/>
              </a:pPr>
              <a:t>4/7/2009</a:t>
            </a:fld>
            <a:endParaRPr lang="en-US"/>
          </a:p>
        </p:txBody>
      </p:sp>
      <p:sp>
        <p:nvSpPr>
          <p:cNvPr id="30" name="Rectangle 30"/>
          <p:cNvSpPr>
            <a:spLocks noGrp="1"/>
          </p:cNvSpPr>
          <p:nvPr>
            <p:ph type="ftr" sz="quarter" idx="2"/>
          </p:nvPr>
        </p:nvSpPr>
        <p:spPr>
          <a:xfrm>
            <a:off x="0" y="8685213"/>
            <a:ext cx="2971800" cy="457200"/>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18" name="Rectangle 18"/>
          <p:cNvSpPr>
            <a:spLocks noGrp="1"/>
          </p:cNvSpPr>
          <p:nvPr>
            <p:ph type="sldNum" sz="quarter" idx="3"/>
          </p:nvPr>
        </p:nvSpPr>
        <p:spPr>
          <a:xfrm>
            <a:off x="3884613" y="8685213"/>
            <a:ext cx="2971800" cy="457200"/>
          </a:xfrm>
          <a:prstGeom prst="rect">
            <a:avLst/>
          </a:prstGeom>
        </p:spPr>
        <p:txBody>
          <a:bodyPr/>
          <a:lstStyle>
            <a:lvl1pPr fontAlgn="auto">
              <a:spcBef>
                <a:spcPts val="0"/>
              </a:spcBef>
              <a:spcAft>
                <a:spcPts val="0"/>
              </a:spcAft>
              <a:defRPr>
                <a:latin typeface="+mn-lt"/>
              </a:defRPr>
            </a:lvl1pPr>
          </a:lstStyle>
          <a:p>
            <a:pPr>
              <a:defRPr/>
            </a:pPr>
            <a:fld id="{87C2BEC8-0836-499C-B46B-4F9DC629F7D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4"/>
          <p:cNvSpPr>
            <a:spLocks noGrp="1"/>
          </p:cNvSpPr>
          <p:nvPr>
            <p:ph type="hdr" sz="quarter"/>
          </p:nvPr>
        </p:nvSpPr>
        <p:spPr>
          <a:xfrm>
            <a:off x="0" y="0"/>
            <a:ext cx="2971800" cy="457200"/>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15" name="Rectangle 15"/>
          <p:cNvSpPr>
            <a:spLocks noGrp="1"/>
          </p:cNvSpPr>
          <p:nvPr>
            <p:ph type="dt" idx="1"/>
          </p:nvPr>
        </p:nvSpPr>
        <p:spPr>
          <a:xfrm>
            <a:off x="3884613" y="0"/>
            <a:ext cx="2971800" cy="457200"/>
          </a:xfrm>
          <a:prstGeom prst="rect">
            <a:avLst/>
          </a:prstGeom>
        </p:spPr>
        <p:txBody>
          <a:bodyPr/>
          <a:lstStyle>
            <a:lvl1pPr fontAlgn="auto">
              <a:spcBef>
                <a:spcPts val="0"/>
              </a:spcBef>
              <a:spcAft>
                <a:spcPts val="0"/>
              </a:spcAft>
              <a:defRPr>
                <a:latin typeface="+mn-lt"/>
              </a:defRPr>
            </a:lvl1pPr>
          </a:lstStyle>
          <a:p>
            <a:pPr>
              <a:defRPr/>
            </a:pPr>
            <a:fld id="{3C1C84AA-9F82-4ADE-99DC-CD0E7777F801}" type="datetimeFigureOut">
              <a:rPr lang="en-US"/>
              <a:pPr>
                <a:defRPr/>
              </a:pPr>
              <a:t>4/7/2009</a:t>
            </a:fld>
            <a:endParaRPr lang="en-US"/>
          </a:p>
        </p:txBody>
      </p:sp>
      <p:sp>
        <p:nvSpPr>
          <p:cNvPr id="23" name="Rectangle 2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anchor="ctr"/>
          <a:lstStyle/>
          <a:p>
            <a:pPr lvl="0"/>
            <a:endParaRPr lang="en-US" noProof="0"/>
          </a:p>
        </p:txBody>
      </p:sp>
      <p:sp>
        <p:nvSpPr>
          <p:cNvPr id="5" name="Rectangle 5"/>
          <p:cNvSpPr>
            <a:spLocks noGrp="1"/>
          </p:cNvSpPr>
          <p:nvPr>
            <p:ph type="body" sz="quarter" idx="3"/>
          </p:nvPr>
        </p:nvSpPr>
        <p:spPr>
          <a:xfrm>
            <a:off x="685800" y="4343400"/>
            <a:ext cx="5486400" cy="4114800"/>
          </a:xfrm>
          <a:prstGeom prst="rect">
            <a:avLst/>
          </a:prstGeom>
        </p:spPr>
        <p:txBody>
          <a:bodyPr/>
          <a:lstStyle/>
          <a:p>
            <a:pPr lvl="0"/>
            <a:r>
              <a:rPr lang="en-US" noProof="0" smtClean="0"/>
              <a:t>Click to edit Master text styles</a:t>
            </a:r>
            <a:endParaRPr lang="en-US" noProof="0"/>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 name="Rectangle 18"/>
          <p:cNvSpPr>
            <a:spLocks noGrp="1"/>
          </p:cNvSpPr>
          <p:nvPr>
            <p:ph type="ftr" sz="quarter" idx="4"/>
          </p:nvPr>
        </p:nvSpPr>
        <p:spPr>
          <a:xfrm>
            <a:off x="0" y="8685213"/>
            <a:ext cx="2971800" cy="457200"/>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28" name="Rectangle 28"/>
          <p:cNvSpPr>
            <a:spLocks noGrp="1"/>
          </p:cNvSpPr>
          <p:nvPr>
            <p:ph type="sldNum" sz="quarter" idx="5"/>
          </p:nvPr>
        </p:nvSpPr>
        <p:spPr>
          <a:xfrm>
            <a:off x="3884613" y="8685213"/>
            <a:ext cx="2971800" cy="457200"/>
          </a:xfrm>
          <a:prstGeom prst="rect">
            <a:avLst/>
          </a:prstGeom>
        </p:spPr>
        <p:txBody>
          <a:bodyPr/>
          <a:lstStyle>
            <a:lvl1pPr fontAlgn="auto">
              <a:spcBef>
                <a:spcPts val="0"/>
              </a:spcBef>
              <a:spcAft>
                <a:spcPts val="0"/>
              </a:spcAft>
              <a:defRPr>
                <a:latin typeface="+mn-lt"/>
              </a:defRPr>
            </a:lvl1pPr>
          </a:lstStyle>
          <a:p>
            <a:pPr>
              <a:defRPr/>
            </a:pPr>
            <a:fld id="{11759573-5C6F-4F3B-B45F-6CA8F7CD56A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pPr eaLnBrk="1" hangingPunct="1">
              <a:spcBef>
                <a:spcPct val="0"/>
              </a:spcBef>
            </a:pPr>
            <a:r>
              <a:rPr lang="en-US" smtClean="0"/>
              <a:t>North</a:t>
            </a:r>
          </a:p>
          <a:p>
            <a:pPr eaLnBrk="1" hangingPunct="1">
              <a:spcBef>
                <a:spcPct val="0"/>
              </a:spcBef>
            </a:pPr>
            <a:r>
              <a:rPr lang="en-US" smtClean="0"/>
              <a:t>Outlawed Slavery, Strong federal government, more nationalistic, industrial, favored tariffs</a:t>
            </a:r>
          </a:p>
          <a:p>
            <a:pPr eaLnBrk="1" hangingPunct="1">
              <a:spcBef>
                <a:spcPct val="0"/>
              </a:spcBef>
            </a:pPr>
            <a:endParaRPr lang="en-US" smtClean="0"/>
          </a:p>
          <a:p>
            <a:pPr eaLnBrk="1" hangingPunct="1">
              <a:spcBef>
                <a:spcPct val="0"/>
              </a:spcBef>
            </a:pPr>
            <a:r>
              <a:rPr lang="en-US" smtClean="0"/>
              <a:t>South</a:t>
            </a:r>
          </a:p>
          <a:p>
            <a:pPr eaLnBrk="1" hangingPunct="1">
              <a:spcBef>
                <a:spcPct val="0"/>
              </a:spcBef>
            </a:pPr>
            <a:r>
              <a:rPr lang="en-US" smtClean="0"/>
              <a:t>Slave States</a:t>
            </a:r>
          </a:p>
          <a:p>
            <a:pPr eaLnBrk="1" hangingPunct="1">
              <a:spcBef>
                <a:spcPct val="0"/>
              </a:spcBef>
            </a:pPr>
            <a:r>
              <a:rPr lang="en-US" smtClean="0"/>
              <a:t>Strong State  Gov’t</a:t>
            </a:r>
          </a:p>
          <a:p>
            <a:pPr eaLnBrk="1" hangingPunct="1">
              <a:spcBef>
                <a:spcPct val="0"/>
              </a:spcBef>
            </a:pPr>
            <a:r>
              <a:rPr lang="en-US" smtClean="0"/>
              <a:t>More Sectionalist</a:t>
            </a:r>
          </a:p>
          <a:p>
            <a:pPr eaLnBrk="1" hangingPunct="1">
              <a:spcBef>
                <a:spcPct val="0"/>
              </a:spcBef>
            </a:pPr>
            <a:r>
              <a:rPr lang="en-US" smtClean="0"/>
              <a:t>Agricultural based</a:t>
            </a:r>
          </a:p>
          <a:p>
            <a:pPr eaLnBrk="1" hangingPunct="1">
              <a:spcBef>
                <a:spcPct val="0"/>
              </a:spcBef>
            </a:pPr>
            <a:r>
              <a:rPr lang="en-US" smtClean="0"/>
              <a:t>Opposed tariffs</a:t>
            </a:r>
          </a:p>
          <a:p>
            <a:pPr eaLnBrk="1" hangingPunct="1">
              <a:spcBef>
                <a:spcPct val="0"/>
              </a:spcBef>
            </a:pPr>
            <a:endParaRPr lang="en-US" smtClean="0"/>
          </a:p>
          <a:p>
            <a:pPr eaLnBrk="1" hangingPunct="1">
              <a:spcBef>
                <a:spcPct val="0"/>
              </a:spcBef>
            </a:pPr>
            <a:r>
              <a:rPr lang="en-US" smtClean="0"/>
              <a:t>Both</a:t>
            </a:r>
          </a:p>
          <a:p>
            <a:pPr eaLnBrk="1" hangingPunct="1">
              <a:spcBef>
                <a:spcPct val="0"/>
              </a:spcBef>
            </a:pPr>
            <a:r>
              <a:rPr lang="en-US" smtClean="0"/>
              <a:t>Pride in Nation’s success</a:t>
            </a:r>
          </a:p>
          <a:p>
            <a:pPr eaLnBrk="1" hangingPunct="1">
              <a:spcBef>
                <a:spcPct val="0"/>
              </a:spcBef>
            </a:pPr>
            <a:r>
              <a:rPr lang="en-US" smtClean="0"/>
              <a:t>American Culture: art, language, literature</a:t>
            </a:r>
          </a:p>
        </p:txBody>
      </p:sp>
      <p:sp>
        <p:nvSpPr>
          <p:cNvPr id="13315" name="Slide Number Placeholder 3"/>
          <p:cNvSpPr>
            <a:spLocks noGrp="1"/>
          </p:cNvSpPr>
          <p:nvPr>
            <p:ph type="sldNum" sz="quarter" idx="5"/>
          </p:nvPr>
        </p:nvSpPr>
        <p:spPr bwMode="auto">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D416B5C7-7CA5-4A75-A70C-EE561A5B744C}" type="slidenum">
              <a:rPr lang="en-US"/>
              <a:pPr fontAlgn="base">
                <a:spcBef>
                  <a:spcPct val="0"/>
                </a:spcBef>
                <a:spcAft>
                  <a:spcPct val="0"/>
                </a:spcAft>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pPr eaLnBrk="1" hangingPunct="1">
              <a:spcBef>
                <a:spcPct val="0"/>
              </a:spcBef>
            </a:pPr>
            <a:r>
              <a:rPr lang="en-US" smtClean="0"/>
              <a:t>The Compromise of 1850 dealt with the western territory and the new land.  California would have off-set the balance that the Compromise of 1820 was able to keep.  The Compromise did admit California as a slave state, but Utah and New Mexico was granted popular sovereignty (sov ern tee)….meaning those states get to decide.  The compromise of 1850 also included the Fugitive Slave Act, which was a federal law that required citizens to assist in capturing runaway slaves.  The Compromise also outlawed the buying and selling of slaves in D.C. --- nation’s capital.  </a:t>
            </a:r>
          </a:p>
        </p:txBody>
      </p:sp>
      <p:sp>
        <p:nvSpPr>
          <p:cNvPr id="15363" name="Slide Number Placeholder 3"/>
          <p:cNvSpPr>
            <a:spLocks noGrp="1"/>
          </p:cNvSpPr>
          <p:nvPr>
            <p:ph type="sldNum" sz="quarter" idx="5"/>
          </p:nvPr>
        </p:nvSpPr>
        <p:spPr bwMode="auto">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8295F277-32FD-4EB2-A442-7EB80CF9B0B4}" type="slidenum">
              <a:rPr lang="en-US"/>
              <a:pPr fontAlgn="base">
                <a:spcBef>
                  <a:spcPct val="0"/>
                </a:spcBef>
                <a:spcAft>
                  <a:spcPct val="0"/>
                </a:spcAft>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pPr eaLnBrk="1" hangingPunct="1">
              <a:spcBef>
                <a:spcPct val="0"/>
              </a:spcBef>
            </a:pPr>
            <a:r>
              <a:rPr lang="en-US" smtClean="0"/>
              <a:t>Stephan Douglas, known as “The Little Giant” proposed the Kansas-Nebraska Act, which proposed that Kansas and Nebraska territories were granted popular sovereignty and it eliminated the Compromise of 1850.  Northerners were upset and protested.  They sent petitions and resolutions to Congress and this issue divided Political Parties. </a:t>
            </a:r>
          </a:p>
        </p:txBody>
      </p:sp>
      <p:sp>
        <p:nvSpPr>
          <p:cNvPr id="17411" name="Slide Number Placeholder 3"/>
          <p:cNvSpPr>
            <a:spLocks noGrp="1"/>
          </p:cNvSpPr>
          <p:nvPr>
            <p:ph type="sldNum" sz="quarter" idx="5"/>
          </p:nvPr>
        </p:nvSpPr>
        <p:spPr bwMode="auto">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9945F2B8-58F9-4D05-8E63-18B2FB576335}" type="slidenum">
              <a:rPr lang="en-US"/>
              <a:pPr fontAlgn="base">
                <a:spcBef>
                  <a:spcPct val="0"/>
                </a:spcBef>
                <a:spcAft>
                  <a:spcPct val="0"/>
                </a:spcAft>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vert="horz" wrap="square" lIns="91440" tIns="45720" rIns="91440" bIns="45720" numCol="1" anchor="t" anchorCtr="0" compatLnSpc="1">
            <a:prstTxWarp prst="textNoShape">
              <a:avLst/>
            </a:prstTxWarp>
          </a:bodyPr>
          <a:lstStyle/>
          <a:p>
            <a:pPr eaLnBrk="1" hangingPunct="1">
              <a:spcBef>
                <a:spcPct val="0"/>
              </a:spcBef>
            </a:pPr>
            <a:r>
              <a:rPr lang="en-US" smtClean="0"/>
              <a:t>The Free-Soil Party, later named the Republican Party, opposed the spread of slavery to these new states and territories.  People who opposed slavery, regardless of what political party they were previously associated with, they joined the Republican Party.  Northern Whigs, Democrats, and Know-nothings joined together in the north as the Republican party.  Abraham Lincoln joined the Republican Party….sectionalism prevails</a:t>
            </a:r>
          </a:p>
        </p:txBody>
      </p:sp>
      <p:sp>
        <p:nvSpPr>
          <p:cNvPr id="19459" name="Slide Number Placeholder 3"/>
          <p:cNvSpPr>
            <a:spLocks noGrp="1"/>
          </p:cNvSpPr>
          <p:nvPr>
            <p:ph type="sldNum" sz="quarter" idx="5"/>
          </p:nvPr>
        </p:nvSpPr>
        <p:spPr bwMode="auto">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fld id="{DBF9E70A-36C2-45A9-89D8-13C66E473F37}" type="slidenum">
              <a:rPr lang="en-US"/>
              <a:pPr fontAlgn="base">
                <a:spcBef>
                  <a:spcPct val="0"/>
                </a:spcBef>
                <a:spcAft>
                  <a:spcPct val="0"/>
                </a:spcAft>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Popular Sovereignty doesn’t mean that the people actually cast</a:t>
            </a:r>
            <a:r>
              <a:rPr lang="en-US" baseline="0" dirty="0" smtClean="0"/>
              <a:t> a vote to allow or ban slavery, it means that they get to vote for the delegates who decide, then they vote on their decision.  So….Kansas becomes a “hot-zone.”  Both Pro-slavery and Free-</a:t>
            </a:r>
            <a:r>
              <a:rPr lang="en-US" baseline="0" dirty="0" err="1" smtClean="0"/>
              <a:t>soilers</a:t>
            </a:r>
            <a:r>
              <a:rPr lang="en-US" baseline="0" dirty="0" smtClean="0"/>
              <a:t> were fighting for control in this region.  Kansas was flooded with settlers that represented both groups.  Settlers then voted and elected a territorial Legislature.  The Legislature would pass new laws and write a State Constitution, which stated whether Kansas would be a free state or slave state. Then, settlers would vote on the Constitution. </a:t>
            </a:r>
            <a:endParaRPr lang="en-US" dirty="0"/>
          </a:p>
        </p:txBody>
      </p:sp>
      <p:sp>
        <p:nvSpPr>
          <p:cNvPr id="4" name="Slide Number Placeholder 3"/>
          <p:cNvSpPr>
            <a:spLocks noGrp="1"/>
          </p:cNvSpPr>
          <p:nvPr>
            <p:ph type="sldNum" sz="quarter" idx="10"/>
          </p:nvPr>
        </p:nvSpPr>
        <p:spPr/>
        <p:txBody>
          <a:bodyPr/>
          <a:lstStyle/>
          <a:p>
            <a:pPr>
              <a:defRPr/>
            </a:pPr>
            <a:fld id="{11759573-5C6F-4F3B-B45F-6CA8F7CD56AB}" type="slidenum">
              <a:rPr lang="en-US" smtClean="0"/>
              <a:pPr>
                <a:defRPr/>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Elections began</a:t>
            </a:r>
            <a:r>
              <a:rPr lang="en-US" baseline="0" dirty="0" smtClean="0"/>
              <a:t> in November, 1854. Settlers would vote for their Representative in Congress.  On election day, 1700 Missourians demanded to vote and they had guns and threatened to use them if they did not get to vote.  In the end, a pro-slavery delegate was elected. </a:t>
            </a:r>
          </a:p>
          <a:p>
            <a:endParaRPr lang="en-US" baseline="0" dirty="0" smtClean="0"/>
          </a:p>
          <a:p>
            <a:r>
              <a:rPr lang="en-US" baseline="0" dirty="0" smtClean="0"/>
              <a:t>Then, in March, 1855 another election took place. This election would est. the members of the territorial legislature.  There was huge voting fraud, because in some areas there were more than twice as many ballots than there were registered voters.  In the end, 36 Pro-Slavery members and 3 Free-</a:t>
            </a:r>
            <a:r>
              <a:rPr lang="en-US" baseline="0" dirty="0" err="1" smtClean="0"/>
              <a:t>Soiler</a:t>
            </a:r>
            <a:r>
              <a:rPr lang="en-US" baseline="0" dirty="0" smtClean="0"/>
              <a:t> members were elected to the territorial legislature.  </a:t>
            </a:r>
          </a:p>
          <a:p>
            <a:endParaRPr lang="en-US" baseline="0" dirty="0" smtClean="0"/>
          </a:p>
          <a:p>
            <a:r>
              <a:rPr lang="en-US" baseline="0" dirty="0" smtClean="0"/>
              <a:t>Obviously, this would upset the Free-</a:t>
            </a:r>
            <a:r>
              <a:rPr lang="en-US" baseline="0" dirty="0" err="1" smtClean="0"/>
              <a:t>soilers</a:t>
            </a:r>
            <a:r>
              <a:rPr lang="en-US" baseline="0" dirty="0" smtClean="0"/>
              <a:t>, so they </a:t>
            </a:r>
            <a:r>
              <a:rPr lang="en-US" baseline="0" dirty="0" smtClean="0"/>
              <a:t>rejected </a:t>
            </a:r>
            <a:r>
              <a:rPr lang="en-US" baseline="0" dirty="0" smtClean="0"/>
              <a:t>the new legislature and established their own government.  </a:t>
            </a:r>
          </a:p>
          <a:p>
            <a:endParaRPr lang="en-US" baseline="0" dirty="0" smtClean="0"/>
          </a:p>
          <a:p>
            <a:r>
              <a:rPr lang="en-US" baseline="0" dirty="0" smtClean="0"/>
              <a:t>So, by 1856, there were 2 governments in Kansas that were passing and enforcing laws.    </a:t>
            </a:r>
            <a:endParaRPr lang="en-US" dirty="0"/>
          </a:p>
        </p:txBody>
      </p:sp>
      <p:sp>
        <p:nvSpPr>
          <p:cNvPr id="4" name="Slide Number Placeholder 3"/>
          <p:cNvSpPr>
            <a:spLocks noGrp="1"/>
          </p:cNvSpPr>
          <p:nvPr>
            <p:ph type="sldNum" sz="quarter" idx="10"/>
          </p:nvPr>
        </p:nvSpPr>
        <p:spPr/>
        <p:txBody>
          <a:bodyPr/>
          <a:lstStyle/>
          <a:p>
            <a:pPr>
              <a:defRPr/>
            </a:pPr>
            <a:fld id="{11759573-5C6F-4F3B-B45F-6CA8F7CD56AB}" type="slidenum">
              <a:rPr lang="en-US" smtClean="0"/>
              <a:pPr>
                <a:defRPr/>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a:t>
            </a:r>
            <a:r>
              <a:rPr lang="en-US" baseline="0" dirty="0" smtClean="0"/>
              <a:t> pro-slavery settlers near Lawrence were shot and Pro-slavery Missourians were upset.  About 1500 Missourians planned to attack the city, but decided not to after realizing that the free-</a:t>
            </a:r>
            <a:r>
              <a:rPr lang="en-US" baseline="0" dirty="0" err="1" smtClean="0"/>
              <a:t>soilers</a:t>
            </a:r>
            <a:r>
              <a:rPr lang="en-US" baseline="0" dirty="0" smtClean="0"/>
              <a:t> were armed.  Shortly after, President Franklin Pierce denounced the free-</a:t>
            </a:r>
            <a:r>
              <a:rPr lang="en-US" baseline="0" dirty="0" err="1" smtClean="0"/>
              <a:t>soilers</a:t>
            </a:r>
            <a:r>
              <a:rPr lang="en-US" baseline="0" dirty="0" smtClean="0"/>
              <a:t> government in Kansas and claimed that the free-</a:t>
            </a:r>
            <a:r>
              <a:rPr lang="en-US" baseline="0" dirty="0" err="1" smtClean="0"/>
              <a:t>soilers</a:t>
            </a:r>
            <a:r>
              <a:rPr lang="en-US" baseline="0" dirty="0" smtClean="0"/>
              <a:t> were rebels.  So, the pro-slavery government charged the free-</a:t>
            </a:r>
            <a:r>
              <a:rPr lang="en-US" baseline="0" dirty="0" err="1" smtClean="0"/>
              <a:t>soiler’s</a:t>
            </a:r>
            <a:r>
              <a:rPr lang="en-US" baseline="0" dirty="0" smtClean="0"/>
              <a:t> leaders with treason and went to arrest them.  Pro-slavery law officials, rode in to Lawrence and destroyed 2 anti-slavery newspaper offices, the hotel, the free-</a:t>
            </a:r>
            <a:r>
              <a:rPr lang="en-US" baseline="0" dirty="0" err="1" smtClean="0"/>
              <a:t>soiler’s</a:t>
            </a:r>
            <a:r>
              <a:rPr lang="en-US" baseline="0" dirty="0" smtClean="0"/>
              <a:t> governor’s house and many homes were also ransacked</a:t>
            </a:r>
            <a:endParaRPr lang="en-US" dirty="0"/>
          </a:p>
        </p:txBody>
      </p:sp>
      <p:sp>
        <p:nvSpPr>
          <p:cNvPr id="4" name="Slide Number Placeholder 3"/>
          <p:cNvSpPr>
            <a:spLocks noGrp="1"/>
          </p:cNvSpPr>
          <p:nvPr>
            <p:ph type="sldNum" sz="quarter" idx="10"/>
          </p:nvPr>
        </p:nvSpPr>
        <p:spPr/>
        <p:txBody>
          <a:bodyPr/>
          <a:lstStyle/>
          <a:p>
            <a:pPr>
              <a:defRPr/>
            </a:pPr>
            <a:fld id="{11759573-5C6F-4F3B-B45F-6CA8F7CD56AB}" type="slidenum">
              <a:rPr lang="en-US" smtClean="0"/>
              <a:pPr>
                <a:defRPr/>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John</a:t>
            </a:r>
            <a:r>
              <a:rPr lang="en-US" baseline="0" dirty="0" smtClean="0"/>
              <a:t> Brown, a committed abolitionist, was outraged by the events in Lawrence and wanted revenge.  Brown and a small group of other men captured 5 pro-slavery settlers and killed them along Pottawatomie Creek…hence the name. </a:t>
            </a:r>
          </a:p>
          <a:p>
            <a:endParaRPr lang="en-US" baseline="0" dirty="0" smtClean="0"/>
          </a:p>
          <a:p>
            <a:r>
              <a:rPr lang="en-US" baseline="0" dirty="0" smtClean="0"/>
              <a:t>The Pottawatomie Massacre and the Sack of Lawrence is significant because it led to a civil war in Kansas, it led to conflicts in Congress, and ultimately……”Bleeding Kansas” divided the nation</a:t>
            </a:r>
            <a:endParaRPr lang="en-US" dirty="0"/>
          </a:p>
        </p:txBody>
      </p:sp>
      <p:sp>
        <p:nvSpPr>
          <p:cNvPr id="4" name="Slide Number Placeholder 3"/>
          <p:cNvSpPr>
            <a:spLocks noGrp="1"/>
          </p:cNvSpPr>
          <p:nvPr>
            <p:ph type="sldNum" sz="quarter" idx="10"/>
          </p:nvPr>
        </p:nvSpPr>
        <p:spPr/>
        <p:txBody>
          <a:bodyPr/>
          <a:lstStyle/>
          <a:p>
            <a:pPr>
              <a:defRPr/>
            </a:pPr>
            <a:fld id="{11759573-5C6F-4F3B-B45F-6CA8F7CD56AB}"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pPr>
              <a:defRPr/>
            </a:pPr>
            <a:fld id="{B9C1B538-2E08-45CD-BC10-66CAB442055A}" type="datetimeFigureOut">
              <a:rPr lang="en-US" smtClean="0"/>
              <a:pPr>
                <a:defRPr/>
              </a:pPr>
              <a:t>4/7/2009</a:t>
            </a:fld>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11" name="Slide Number Placeholder 10"/>
          <p:cNvSpPr>
            <a:spLocks noGrp="1"/>
          </p:cNvSpPr>
          <p:nvPr>
            <p:ph type="sldNum" sz="quarter" idx="12"/>
          </p:nvPr>
        </p:nvSpPr>
        <p:spPr/>
        <p:txBody>
          <a:bodyPr/>
          <a:lstStyle>
            <a:extLst/>
          </a:lstStyle>
          <a:p>
            <a:pPr>
              <a:defRPr/>
            </a:pPr>
            <a:fld id="{F1F9CF2B-C49A-452E-8EE7-4926DACDE6BD}"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FDA1362E-4A49-4B22-B9DF-5085E1A1FDA5}" type="datetimeFigureOut">
              <a:rPr lang="en-US" smtClean="0"/>
              <a:pPr>
                <a:defRPr/>
              </a:pPr>
              <a:t>4/7/2009</a:t>
            </a:fld>
            <a:endParaRPr lang="en-US" dirty="0"/>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7F882BFC-E269-4AB4-A432-228B183FD271}"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FDA1362E-4A49-4B22-B9DF-5085E1A1FDA5}" type="datetimeFigureOut">
              <a:rPr lang="en-US" smtClean="0"/>
              <a:pPr>
                <a:defRPr/>
              </a:pPr>
              <a:t>4/7/2009</a:t>
            </a:fld>
            <a:endParaRPr lang="en-US" dirty="0"/>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7F882BFC-E269-4AB4-A432-228B183FD271}" type="slidenum">
              <a:rPr lang="en-US"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ormAutofit/>
          </a:bodyPr>
          <a:lstStyle/>
          <a:p>
            <a:r>
              <a:rPr lang="en-US" smtClean="0"/>
              <a:t>Click to edit Master title style</a:t>
            </a:r>
            <a:endParaRPr lang="en-US"/>
          </a:p>
        </p:txBody>
      </p:sp>
      <p:sp>
        <p:nvSpPr>
          <p:cNvPr id="4" name="Rectangle 6"/>
          <p:cNvSpPr>
            <a:spLocks noGrp="1"/>
          </p:cNvSpPr>
          <p:nvPr>
            <p:ph type="dt" sz="half" idx="10"/>
          </p:nvPr>
        </p:nvSpPr>
        <p:spPr/>
        <p:txBody>
          <a:bodyPr/>
          <a:lstStyle>
            <a:lvl1pPr>
              <a:defRPr/>
            </a:lvl1pPr>
          </a:lstStyle>
          <a:p>
            <a:pPr>
              <a:defRPr/>
            </a:pPr>
            <a:fld id="{CEF4D7A3-997D-4105-9A54-F05CCC69BAAD}" type="datetimeFigureOut">
              <a:rPr lang="en-US"/>
              <a:pPr>
                <a:defRPr/>
              </a:pPr>
              <a:t>4/7/2009</a:t>
            </a:fld>
            <a:endParaRPr lang="en-US" dirty="0"/>
          </a:p>
        </p:txBody>
      </p:sp>
      <p:sp>
        <p:nvSpPr>
          <p:cNvPr id="5" name="Rectangle 20"/>
          <p:cNvSpPr>
            <a:spLocks noGrp="1"/>
          </p:cNvSpPr>
          <p:nvPr>
            <p:ph type="ftr" sz="quarter" idx="11"/>
          </p:nvPr>
        </p:nvSpPr>
        <p:spPr/>
        <p:txBody>
          <a:bodyPr/>
          <a:lstStyle>
            <a:lvl1pPr>
              <a:defRPr/>
            </a:lvl1pPr>
          </a:lstStyle>
          <a:p>
            <a:pPr>
              <a:defRPr/>
            </a:pPr>
            <a:endParaRPr lang="en-US"/>
          </a:p>
        </p:txBody>
      </p:sp>
      <p:sp>
        <p:nvSpPr>
          <p:cNvPr id="6" name="Rectangle 21"/>
          <p:cNvSpPr>
            <a:spLocks noGrp="1"/>
          </p:cNvSpPr>
          <p:nvPr>
            <p:ph type="sldNum" sz="quarter" idx="12"/>
          </p:nvPr>
        </p:nvSpPr>
        <p:spPr/>
        <p:txBody>
          <a:bodyPr/>
          <a:lstStyle>
            <a:lvl1pPr>
              <a:defRPr/>
            </a:lvl1pPr>
          </a:lstStyle>
          <a:p>
            <a:pPr>
              <a:defRPr/>
            </a:pPr>
            <a:fld id="{F0715BAB-811E-44E3-809E-39F8CA9421D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F8810813-07A3-4E4A-A758-AD4F2EA0E11F}" type="datetimeFigureOut">
              <a:rPr lang="en-US" smtClean="0"/>
              <a:pPr>
                <a:defRPr/>
              </a:pPr>
              <a:t>4/7/2009</a:t>
            </a:fld>
            <a:endParaRPr lang="en-US" dirty="0"/>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92ABCBC8-8059-4CA9-9D20-6B472A8E1D0D}"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FDA1362E-4A49-4B22-B9DF-5085E1A1FDA5}" type="datetimeFigureOut">
              <a:rPr lang="en-US" smtClean="0"/>
              <a:pPr>
                <a:defRPr/>
              </a:pPr>
              <a:t>4/7/2009</a:t>
            </a:fld>
            <a:endParaRPr lang="en-US" dirty="0"/>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7F882BFC-E269-4AB4-A432-228B183FD271}"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FDA1362E-4A49-4B22-B9DF-5085E1A1FDA5}" type="datetimeFigureOut">
              <a:rPr lang="en-US" smtClean="0"/>
              <a:pPr>
                <a:defRPr/>
              </a:pPr>
              <a:t>4/7/2009</a:t>
            </a:fld>
            <a:endParaRPr lang="en-US" dirty="0"/>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F882BFC-E269-4AB4-A432-228B183FD271}"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FDA1362E-4A49-4B22-B9DF-5085E1A1FDA5}" type="datetimeFigureOut">
              <a:rPr lang="en-US" smtClean="0"/>
              <a:pPr>
                <a:defRPr/>
              </a:pPr>
              <a:t>4/7/2009</a:t>
            </a:fld>
            <a:endParaRPr lang="en-US" dirty="0"/>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7F882BFC-E269-4AB4-A432-228B183FD271}"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9ACB2169-FE67-4948-9ABE-D002205E1FDC}" type="datetimeFigureOut">
              <a:rPr lang="en-US" smtClean="0"/>
              <a:pPr>
                <a:defRPr/>
              </a:pPr>
              <a:t>4/7/2009</a:t>
            </a:fld>
            <a:endParaRPr lang="en-US" dirty="0"/>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DAD4EAF2-0498-4248-BADB-5C23DA697E2D}"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fld id="{E71D469A-B297-4614-B73B-63D986E2C8DA}" type="datetimeFigureOut">
              <a:rPr lang="en-US" smtClean="0"/>
              <a:pPr>
                <a:defRPr/>
              </a:pPr>
              <a:t>4/7/2009</a:t>
            </a:fld>
            <a:endParaRPr lang="en-US" dirty="0"/>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C328042E-9B55-418B-8EA8-5D474FEFFF3E}"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FDA1362E-4A49-4B22-B9DF-5085E1A1FDA5}" type="datetimeFigureOut">
              <a:rPr lang="en-US" smtClean="0"/>
              <a:pPr>
                <a:defRPr/>
              </a:pPr>
              <a:t>4/7/2009</a:t>
            </a:fld>
            <a:endParaRPr lang="en-US" dirty="0"/>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F882BFC-E269-4AB4-A432-228B183FD271}"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FDA1362E-4A49-4B22-B9DF-5085E1A1FDA5}" type="datetimeFigureOut">
              <a:rPr lang="en-US" smtClean="0"/>
              <a:pPr>
                <a:defRPr/>
              </a:pPr>
              <a:t>4/7/2009</a:t>
            </a:fld>
            <a:endParaRPr lang="en-US" dirty="0"/>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F882BFC-E269-4AB4-A432-228B183FD271}" type="slidenum">
              <a:rPr lang="en-US" smtClean="0"/>
              <a:pPr>
                <a:defRPr/>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FDA1362E-4A49-4B22-B9DF-5085E1A1FDA5}" type="datetimeFigureOut">
              <a:rPr lang="en-US" smtClean="0"/>
              <a:pPr>
                <a:defRPr/>
              </a:pPr>
              <a:t>4/7/2009</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a:defRPr/>
            </a:pPr>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7F882BFC-E269-4AB4-A432-228B183FD271}"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2"/>
          <p:cNvSpPr>
            <a:spLocks noGrp="1"/>
          </p:cNvSpPr>
          <p:nvPr>
            <p:ph type="ctrTitle"/>
          </p:nvPr>
        </p:nvSpPr>
        <p:spPr>
          <a:xfrm>
            <a:off x="5029200" y="990600"/>
            <a:ext cx="3810000" cy="4086225"/>
          </a:xfrm>
        </p:spPr>
        <p:txBody>
          <a:bodyPr>
            <a:normAutofit/>
          </a:bodyPr>
          <a:lstStyle/>
          <a:p>
            <a:pPr algn="ctr"/>
            <a:r>
              <a:rPr lang="en-US" sz="8000" b="1" dirty="0" smtClean="0">
                <a:solidFill>
                  <a:srgbClr val="C00000"/>
                </a:solidFill>
                <a:latin typeface="Batang" pitchFamily="18" charset="-127"/>
                <a:ea typeface="Batang" pitchFamily="18" charset="-127"/>
              </a:rPr>
              <a:t>A Divided Nation</a:t>
            </a:r>
          </a:p>
        </p:txBody>
      </p:sp>
      <p:sp>
        <p:nvSpPr>
          <p:cNvPr id="11265" name="Subtitle 1"/>
          <p:cNvSpPr>
            <a:spLocks noGrp="1"/>
          </p:cNvSpPr>
          <p:nvPr>
            <p:ph type="subTitle" idx="1"/>
          </p:nvPr>
        </p:nvSpPr>
        <p:spPr>
          <a:xfrm>
            <a:off x="5257800" y="5094288"/>
            <a:ext cx="3429000" cy="925512"/>
          </a:xfrm>
        </p:spPr>
        <p:txBody>
          <a:bodyPr/>
          <a:lstStyle/>
          <a:p>
            <a:pPr algn="ctr">
              <a:spcBef>
                <a:spcPct val="0"/>
              </a:spcBef>
            </a:pPr>
            <a:r>
              <a:rPr lang="en-US" smtClean="0">
                <a:solidFill>
                  <a:srgbClr val="000000"/>
                </a:solidFill>
              </a:rPr>
              <a:t>Chapter 10</a:t>
            </a:r>
          </a:p>
        </p:txBody>
      </p:sp>
      <p:pic>
        <p:nvPicPr>
          <p:cNvPr id="11267" name="Picture 3" descr="northSouth.gif"/>
          <p:cNvPicPr>
            <a:picLocks noChangeAspect="1"/>
          </p:cNvPicPr>
          <p:nvPr/>
        </p:nvPicPr>
        <p:blipFill>
          <a:blip r:embed="rId2"/>
          <a:srcRect/>
          <a:stretch>
            <a:fillRect/>
          </a:stretch>
        </p:blipFill>
        <p:spPr bwMode="auto">
          <a:xfrm>
            <a:off x="0" y="381000"/>
            <a:ext cx="5191125" cy="6915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a:bodyPr>
          <a:lstStyle/>
          <a:p>
            <a:r>
              <a:rPr lang="en-US" sz="6000" dirty="0" smtClean="0">
                <a:solidFill>
                  <a:srgbClr val="FF0000"/>
                </a:solidFill>
                <a:latin typeface="Batang" pitchFamily="18" charset="-127"/>
                <a:ea typeface="Batang" pitchFamily="18" charset="-127"/>
              </a:rPr>
              <a:t>Voting Fraud</a:t>
            </a:r>
            <a:endParaRPr lang="en-US" sz="6000" dirty="0">
              <a:solidFill>
                <a:srgbClr val="FF0000"/>
              </a:solidFill>
              <a:latin typeface="Batang" pitchFamily="18" charset="-127"/>
              <a:ea typeface="Batang" pitchFamily="18" charset="-127"/>
            </a:endParaRPr>
          </a:p>
        </p:txBody>
      </p:sp>
      <p:sp>
        <p:nvSpPr>
          <p:cNvPr id="3" name="Content Placeholder 2"/>
          <p:cNvSpPr>
            <a:spLocks noGrp="1"/>
          </p:cNvSpPr>
          <p:nvPr>
            <p:ph idx="1"/>
          </p:nvPr>
        </p:nvSpPr>
        <p:spPr>
          <a:xfrm>
            <a:off x="381000" y="1524000"/>
            <a:ext cx="8229600" cy="4770437"/>
          </a:xfrm>
        </p:spPr>
        <p:txBody>
          <a:bodyPr>
            <a:normAutofit/>
          </a:bodyPr>
          <a:lstStyle/>
          <a:p>
            <a:r>
              <a:rPr lang="en-US" sz="3200" b="1" dirty="0" smtClean="0">
                <a:solidFill>
                  <a:srgbClr val="0070C0"/>
                </a:solidFill>
                <a:latin typeface="High Tower Text" pitchFamily="18" charset="0"/>
              </a:rPr>
              <a:t>Nov. 1854 Election</a:t>
            </a:r>
          </a:p>
          <a:p>
            <a:pPr lvl="1"/>
            <a:r>
              <a:rPr lang="en-US" sz="2800" b="1" dirty="0" smtClean="0">
                <a:solidFill>
                  <a:srgbClr val="0070C0"/>
                </a:solidFill>
                <a:latin typeface="High Tower Text" pitchFamily="18" charset="0"/>
              </a:rPr>
              <a:t>________  demanded to _____</a:t>
            </a:r>
          </a:p>
          <a:p>
            <a:pPr lvl="1"/>
            <a:r>
              <a:rPr lang="en-US" sz="2800" b="1" dirty="0" smtClean="0">
                <a:solidFill>
                  <a:srgbClr val="0070C0"/>
                </a:solidFill>
                <a:latin typeface="High Tower Text" pitchFamily="18" charset="0"/>
              </a:rPr>
              <a:t>Pro-slavery ______ _ elected</a:t>
            </a:r>
          </a:p>
          <a:p>
            <a:r>
              <a:rPr lang="en-US" sz="3200" b="1" dirty="0" smtClean="0">
                <a:solidFill>
                  <a:srgbClr val="0070C0"/>
                </a:solidFill>
                <a:latin typeface="High Tower Text" pitchFamily="18" charset="0"/>
              </a:rPr>
              <a:t>March 1855 Election</a:t>
            </a:r>
          </a:p>
          <a:p>
            <a:pPr lvl="1"/>
            <a:r>
              <a:rPr lang="en-US" sz="2800" b="1" dirty="0" smtClean="0">
                <a:solidFill>
                  <a:srgbClr val="0070C0"/>
                </a:solidFill>
                <a:latin typeface="High Tower Text" pitchFamily="18" charset="0"/>
              </a:rPr>
              <a:t>36 ________ members and 3  __________ members:</a:t>
            </a:r>
          </a:p>
          <a:p>
            <a:r>
              <a:rPr lang="en-US" sz="3200" b="1" dirty="0" smtClean="0">
                <a:solidFill>
                  <a:srgbClr val="0070C0"/>
                </a:solidFill>
                <a:latin typeface="High Tower Text" pitchFamily="18" charset="0"/>
              </a:rPr>
              <a:t>Free-</a:t>
            </a:r>
            <a:r>
              <a:rPr lang="en-US" sz="3200" b="1" dirty="0" err="1" smtClean="0">
                <a:solidFill>
                  <a:srgbClr val="0070C0"/>
                </a:solidFill>
                <a:latin typeface="High Tower Text" pitchFamily="18" charset="0"/>
              </a:rPr>
              <a:t>soilers</a:t>
            </a:r>
            <a:r>
              <a:rPr lang="en-US" sz="3200" b="1" dirty="0" smtClean="0">
                <a:solidFill>
                  <a:srgbClr val="0070C0"/>
                </a:solidFill>
                <a:latin typeface="High Tower Text" pitchFamily="18" charset="0"/>
              </a:rPr>
              <a:t>:</a:t>
            </a:r>
          </a:p>
          <a:p>
            <a:pPr lvl="1"/>
            <a:r>
              <a:rPr lang="en-US" sz="2800" b="1" dirty="0" smtClean="0">
                <a:solidFill>
                  <a:srgbClr val="0070C0"/>
                </a:solidFill>
                <a:latin typeface="High Tower Text" pitchFamily="18" charset="0"/>
              </a:rPr>
              <a:t>Establish own _______</a:t>
            </a:r>
          </a:p>
          <a:p>
            <a:endParaRPr lang="en-US" dirty="0"/>
          </a:p>
        </p:txBody>
      </p:sp>
      <p:pic>
        <p:nvPicPr>
          <p:cNvPr id="4" name="Picture 3" descr="voting fraud.png"/>
          <p:cNvPicPr>
            <a:picLocks noChangeAspect="1"/>
          </p:cNvPicPr>
          <p:nvPr/>
        </p:nvPicPr>
        <p:blipFill>
          <a:blip r:embed="rId3"/>
          <a:stretch>
            <a:fillRect/>
          </a:stretch>
        </p:blipFill>
        <p:spPr>
          <a:xfrm>
            <a:off x="4876800" y="4191000"/>
            <a:ext cx="3938014" cy="144779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Placeholder 1"/>
          <p:cNvSpPr>
            <a:spLocks noGrp="1"/>
          </p:cNvSpPr>
          <p:nvPr>
            <p:ph type="body" idx="1"/>
          </p:nvPr>
        </p:nvSpPr>
        <p:spPr>
          <a:xfrm>
            <a:off x="381000" y="1524000"/>
            <a:ext cx="4953000" cy="4770437"/>
          </a:xfrm>
        </p:spPr>
        <p:txBody>
          <a:bodyPr/>
          <a:lstStyle/>
          <a:p>
            <a:pPr>
              <a:spcBef>
                <a:spcPct val="0"/>
              </a:spcBef>
            </a:pPr>
            <a:r>
              <a:rPr lang="en-US" sz="3200" b="1" dirty="0" smtClean="0">
                <a:solidFill>
                  <a:srgbClr val="0070C0"/>
                </a:solidFill>
                <a:latin typeface="High Tower Text" pitchFamily="18" charset="0"/>
              </a:rPr>
              <a:t>_________ settlers shot near Lawrence</a:t>
            </a:r>
          </a:p>
          <a:p>
            <a:pPr>
              <a:spcBef>
                <a:spcPct val="0"/>
              </a:spcBef>
            </a:pPr>
            <a:r>
              <a:rPr lang="en-US" sz="3200" b="1" dirty="0" smtClean="0">
                <a:solidFill>
                  <a:srgbClr val="0070C0"/>
                </a:solidFill>
                <a:latin typeface="High Tower Text" pitchFamily="18" charset="0"/>
              </a:rPr>
              <a:t>President ___________ denounced the </a:t>
            </a:r>
            <a:r>
              <a:rPr lang="en-US" sz="3200" b="1" dirty="0" smtClean="0">
                <a:solidFill>
                  <a:srgbClr val="0070C0"/>
                </a:solidFill>
                <a:latin typeface="High Tower Text" pitchFamily="18" charset="0"/>
              </a:rPr>
              <a:t>__________</a:t>
            </a:r>
            <a:endParaRPr lang="en-US" sz="3200" b="1" dirty="0" smtClean="0">
              <a:solidFill>
                <a:srgbClr val="0070C0"/>
              </a:solidFill>
              <a:latin typeface="High Tower Text" pitchFamily="18" charset="0"/>
            </a:endParaRPr>
          </a:p>
          <a:p>
            <a:pPr lvl="1">
              <a:spcBef>
                <a:spcPct val="0"/>
              </a:spcBef>
            </a:pPr>
            <a:r>
              <a:rPr lang="en-US" sz="2600" b="1" dirty="0" smtClean="0">
                <a:solidFill>
                  <a:srgbClr val="0070C0"/>
                </a:solidFill>
                <a:latin typeface="High Tower Text" pitchFamily="18" charset="0"/>
              </a:rPr>
              <a:t>Claimed that free-</a:t>
            </a:r>
            <a:r>
              <a:rPr lang="en-US" sz="2600" b="1" dirty="0" err="1" smtClean="0">
                <a:solidFill>
                  <a:srgbClr val="0070C0"/>
                </a:solidFill>
                <a:latin typeface="High Tower Text" pitchFamily="18" charset="0"/>
              </a:rPr>
              <a:t>soilers</a:t>
            </a:r>
            <a:r>
              <a:rPr lang="en-US" sz="2600" b="1" dirty="0" smtClean="0">
                <a:solidFill>
                  <a:srgbClr val="0070C0"/>
                </a:solidFill>
                <a:latin typeface="High Tower Text" pitchFamily="18" charset="0"/>
              </a:rPr>
              <a:t>  were _________</a:t>
            </a:r>
          </a:p>
          <a:p>
            <a:pPr>
              <a:spcBef>
                <a:spcPct val="0"/>
              </a:spcBef>
            </a:pPr>
            <a:r>
              <a:rPr lang="en-US" sz="3200" b="1" dirty="0" smtClean="0">
                <a:solidFill>
                  <a:srgbClr val="0070C0"/>
                </a:solidFill>
                <a:latin typeface="High Tower Text" pitchFamily="18" charset="0"/>
              </a:rPr>
              <a:t>Pro-slavery “____________” destroyed:</a:t>
            </a:r>
          </a:p>
          <a:p>
            <a:pPr>
              <a:spcBef>
                <a:spcPct val="0"/>
              </a:spcBef>
            </a:pPr>
            <a:endParaRPr lang="en-US" dirty="0" smtClean="0">
              <a:solidFill>
                <a:srgbClr val="000000"/>
              </a:solidFill>
            </a:endParaRPr>
          </a:p>
        </p:txBody>
      </p:sp>
      <p:sp>
        <p:nvSpPr>
          <p:cNvPr id="23554" name="Title 2"/>
          <p:cNvSpPr>
            <a:spLocks noGrp="1"/>
          </p:cNvSpPr>
          <p:nvPr>
            <p:ph type="title"/>
          </p:nvPr>
        </p:nvSpPr>
        <p:spPr/>
        <p:txBody>
          <a:bodyPr>
            <a:normAutofit fontScale="90000"/>
          </a:bodyPr>
          <a:lstStyle/>
          <a:p>
            <a:r>
              <a:rPr lang="en-US" sz="6000" dirty="0" smtClean="0">
                <a:solidFill>
                  <a:srgbClr val="FF0000"/>
                </a:solidFill>
                <a:latin typeface="Batang" pitchFamily="18" charset="-127"/>
                <a:ea typeface="Batang" pitchFamily="18" charset="-127"/>
              </a:rPr>
              <a:t>The Sack of Lawrence</a:t>
            </a:r>
          </a:p>
        </p:txBody>
      </p:sp>
      <p:pic>
        <p:nvPicPr>
          <p:cNvPr id="4" name="Picture 3" descr="sack of law.jpg"/>
          <p:cNvPicPr>
            <a:picLocks noChangeAspect="1"/>
          </p:cNvPicPr>
          <p:nvPr/>
        </p:nvPicPr>
        <p:blipFill>
          <a:blip r:embed="rId3"/>
          <a:stretch>
            <a:fillRect/>
          </a:stretch>
        </p:blipFill>
        <p:spPr>
          <a:xfrm>
            <a:off x="5257800" y="2057400"/>
            <a:ext cx="3886200" cy="2652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Placeholder 1"/>
          <p:cNvSpPr>
            <a:spLocks noGrp="1"/>
          </p:cNvSpPr>
          <p:nvPr>
            <p:ph type="body" idx="1"/>
          </p:nvPr>
        </p:nvSpPr>
        <p:spPr>
          <a:xfrm>
            <a:off x="457200" y="1295401"/>
            <a:ext cx="4953000" cy="4800600"/>
          </a:xfrm>
        </p:spPr>
        <p:txBody>
          <a:bodyPr>
            <a:normAutofit fontScale="92500"/>
          </a:bodyPr>
          <a:lstStyle/>
          <a:p>
            <a:pPr>
              <a:spcBef>
                <a:spcPct val="0"/>
              </a:spcBef>
            </a:pPr>
            <a:r>
              <a:rPr lang="en-US" sz="3200" dirty="0" smtClean="0">
                <a:solidFill>
                  <a:srgbClr val="0070C0"/>
                </a:solidFill>
                <a:latin typeface="High Tower Text" pitchFamily="18" charset="0"/>
              </a:rPr>
              <a:t>John ________:</a:t>
            </a:r>
          </a:p>
          <a:p>
            <a:pPr lvl="1">
              <a:spcBef>
                <a:spcPct val="0"/>
              </a:spcBef>
            </a:pPr>
            <a:r>
              <a:rPr lang="en-US" sz="2800" dirty="0" smtClean="0">
                <a:solidFill>
                  <a:srgbClr val="0070C0"/>
                </a:solidFill>
                <a:latin typeface="High Tower Text" pitchFamily="18" charset="0"/>
              </a:rPr>
              <a:t>Killed _____________settlers along Pottawatomie Creek</a:t>
            </a:r>
          </a:p>
          <a:p>
            <a:pPr>
              <a:spcBef>
                <a:spcPct val="0"/>
              </a:spcBef>
            </a:pPr>
            <a:r>
              <a:rPr lang="en-US" sz="3200" dirty="0" smtClean="0">
                <a:solidFill>
                  <a:srgbClr val="0070C0"/>
                </a:solidFill>
                <a:latin typeface="High Tower Text" pitchFamily="18" charset="0"/>
              </a:rPr>
              <a:t>Significance of ___________and _______________</a:t>
            </a:r>
          </a:p>
          <a:p>
            <a:pPr marL="804672" lvl="1" indent="-457200">
              <a:spcBef>
                <a:spcPct val="0"/>
              </a:spcBef>
              <a:buAutoNum type="arabicPeriod"/>
            </a:pPr>
            <a:r>
              <a:rPr lang="en-US" sz="2800" dirty="0" smtClean="0">
                <a:solidFill>
                  <a:srgbClr val="0070C0"/>
                </a:solidFill>
                <a:latin typeface="High Tower Text" pitchFamily="18" charset="0"/>
              </a:rPr>
              <a:t>Led to  ___________in Kansas</a:t>
            </a:r>
          </a:p>
          <a:p>
            <a:pPr marL="804672" lvl="1" indent="-457200">
              <a:spcBef>
                <a:spcPct val="0"/>
              </a:spcBef>
              <a:buAutoNum type="arabicPeriod"/>
            </a:pPr>
            <a:r>
              <a:rPr lang="en-US" sz="2800" dirty="0" smtClean="0">
                <a:solidFill>
                  <a:srgbClr val="0070C0"/>
                </a:solidFill>
                <a:latin typeface="High Tower Text" pitchFamily="18" charset="0"/>
              </a:rPr>
              <a:t>Led to conflicts in __________</a:t>
            </a:r>
          </a:p>
          <a:p>
            <a:pPr marL="804672" lvl="1" indent="-457200">
              <a:spcBef>
                <a:spcPct val="0"/>
              </a:spcBef>
              <a:buAutoNum type="arabicPeriod"/>
            </a:pPr>
            <a:r>
              <a:rPr lang="en-US" sz="2800" dirty="0" smtClean="0">
                <a:solidFill>
                  <a:srgbClr val="0070C0"/>
                </a:solidFill>
                <a:latin typeface="High Tower Text" pitchFamily="18" charset="0"/>
              </a:rPr>
              <a:t>“________________” divided the nation</a:t>
            </a:r>
            <a:endParaRPr lang="en-US" sz="2800" dirty="0" smtClean="0">
              <a:solidFill>
                <a:srgbClr val="0070C0"/>
              </a:solidFill>
              <a:latin typeface="High Tower Text" pitchFamily="18" charset="0"/>
            </a:endParaRPr>
          </a:p>
        </p:txBody>
      </p:sp>
      <p:sp>
        <p:nvSpPr>
          <p:cNvPr id="24578" name="Title 2"/>
          <p:cNvSpPr>
            <a:spLocks noGrp="1"/>
          </p:cNvSpPr>
          <p:nvPr>
            <p:ph type="title"/>
          </p:nvPr>
        </p:nvSpPr>
        <p:spPr>
          <a:xfrm>
            <a:off x="304800" y="304801"/>
            <a:ext cx="8534400" cy="838200"/>
          </a:xfrm>
        </p:spPr>
        <p:txBody>
          <a:bodyPr>
            <a:noAutofit/>
          </a:bodyPr>
          <a:lstStyle/>
          <a:p>
            <a:r>
              <a:rPr lang="en-US" sz="4800" dirty="0" smtClean="0">
                <a:solidFill>
                  <a:srgbClr val="FF0000"/>
                </a:solidFill>
                <a:latin typeface="Batang" pitchFamily="18" charset="-127"/>
                <a:ea typeface="Batang" pitchFamily="18" charset="-127"/>
              </a:rPr>
              <a:t>The Pottawatomie Massacre</a:t>
            </a:r>
          </a:p>
        </p:txBody>
      </p:sp>
      <p:pic>
        <p:nvPicPr>
          <p:cNvPr id="5" name="Picture 4" descr="pott mass.bmp"/>
          <p:cNvPicPr>
            <a:picLocks noChangeAspect="1"/>
          </p:cNvPicPr>
          <p:nvPr/>
        </p:nvPicPr>
        <p:blipFill>
          <a:blip r:embed="rId3"/>
          <a:stretch>
            <a:fillRect/>
          </a:stretch>
        </p:blipFill>
        <p:spPr>
          <a:xfrm>
            <a:off x="5410200" y="1752600"/>
            <a:ext cx="3419071" cy="35814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304800" y="304800"/>
            <a:ext cx="8534400" cy="990600"/>
          </a:xfrm>
        </p:spPr>
        <p:txBody>
          <a:bodyPr>
            <a:normAutofit fontScale="90000"/>
          </a:bodyPr>
          <a:lstStyle/>
          <a:p>
            <a:r>
              <a:rPr lang="en-US" dirty="0" smtClean="0">
                <a:solidFill>
                  <a:srgbClr val="FFFF00"/>
                </a:solidFill>
              </a:rPr>
              <a:t>In-Class Assignment / Homework</a:t>
            </a:r>
          </a:p>
        </p:txBody>
      </p:sp>
      <p:sp>
        <p:nvSpPr>
          <p:cNvPr id="28675" name="Rectangle 3"/>
          <p:cNvSpPr>
            <a:spLocks noGrp="1"/>
          </p:cNvSpPr>
          <p:nvPr>
            <p:ph idx="1"/>
          </p:nvPr>
        </p:nvSpPr>
        <p:spPr>
          <a:xfrm>
            <a:off x="381000" y="1676400"/>
            <a:ext cx="8305800" cy="4618037"/>
          </a:xfrm>
        </p:spPr>
        <p:txBody>
          <a:bodyPr/>
          <a:lstStyle/>
          <a:p>
            <a:r>
              <a:rPr lang="en-US" dirty="0" smtClean="0">
                <a:solidFill>
                  <a:srgbClr val="6600CC"/>
                </a:solidFill>
              </a:rPr>
              <a:t>Chapter 10 Crossword Puzzle</a:t>
            </a:r>
            <a:endParaRPr lang="en-US" dirty="0" smtClean="0">
              <a:solidFill>
                <a:srgbClr val="6600CC"/>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Placeholder 1"/>
          <p:cNvSpPr>
            <a:spLocks noGrp="1"/>
          </p:cNvSpPr>
          <p:nvPr>
            <p:ph type="body" idx="1"/>
          </p:nvPr>
        </p:nvSpPr>
        <p:spPr>
          <a:xfrm>
            <a:off x="457200" y="1752600"/>
            <a:ext cx="8229600" cy="4541837"/>
          </a:xfrm>
        </p:spPr>
        <p:txBody>
          <a:bodyPr/>
          <a:lstStyle/>
          <a:p>
            <a:pPr>
              <a:spcBef>
                <a:spcPct val="0"/>
              </a:spcBef>
            </a:pPr>
            <a:endParaRPr lang="en-US" dirty="0" smtClean="0">
              <a:solidFill>
                <a:srgbClr val="000000"/>
              </a:solidFill>
            </a:endParaRPr>
          </a:p>
        </p:txBody>
      </p:sp>
      <p:sp>
        <p:nvSpPr>
          <p:cNvPr id="25602" name="Title 2"/>
          <p:cNvSpPr>
            <a:spLocks noGrp="1"/>
          </p:cNvSpPr>
          <p:nvPr>
            <p:ph type="title"/>
          </p:nvPr>
        </p:nvSpPr>
        <p:spPr/>
        <p:txBody>
          <a:bodyPr>
            <a:normAutofit fontScale="90000"/>
          </a:bodyPr>
          <a:lstStyle/>
          <a:p>
            <a:r>
              <a:rPr lang="en-US" sz="6000" dirty="0" smtClean="0">
                <a:solidFill>
                  <a:srgbClr val="FFFF00"/>
                </a:solidFill>
              </a:rPr>
              <a:t>Civil War in Kansas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a:lstStyle/>
          <a:p>
            <a:r>
              <a:rPr lang="en-US" smtClean="0"/>
              <a:t>Brooks VS. Sumner</a:t>
            </a:r>
          </a:p>
        </p:txBody>
      </p:sp>
      <p:sp>
        <p:nvSpPr>
          <p:cNvPr id="29699" name="Rectangle 3"/>
          <p:cNvSpPr>
            <a:spLocks noGrp="1"/>
          </p:cNvSpPr>
          <p:nvPr>
            <p:ph idx="1"/>
          </p:nvPr>
        </p:nvSpPr>
        <p:spPr/>
        <p:txBody>
          <a:bodyPr/>
          <a:lstStyle/>
          <a:p>
            <a:endParaRPr lang="en-U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p:txBody>
          <a:bodyPr/>
          <a:lstStyle/>
          <a:p>
            <a:r>
              <a:rPr lang="en-US" smtClean="0"/>
              <a:t>Election of 1856</a:t>
            </a:r>
          </a:p>
        </p:txBody>
      </p:sp>
      <p:sp>
        <p:nvSpPr>
          <p:cNvPr id="30723" name="Rectangle 3"/>
          <p:cNvSpPr>
            <a:spLocks noGrp="1"/>
          </p:cNvSpPr>
          <p:nvPr>
            <p:ph idx="1"/>
          </p:nvPr>
        </p:nvSpPr>
        <p:spPr/>
        <p:txBody>
          <a:bodyPr/>
          <a:lstStyle/>
          <a:p>
            <a:endParaRPr lang="en-US"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r>
              <a:rPr lang="en-US" smtClean="0"/>
              <a:t>Dred Scott</a:t>
            </a:r>
          </a:p>
        </p:txBody>
      </p:sp>
      <p:sp>
        <p:nvSpPr>
          <p:cNvPr id="31747" name="Rectangle 3"/>
          <p:cNvSpPr>
            <a:spLocks noGrp="1"/>
          </p:cNvSpPr>
          <p:nvPr>
            <p:ph idx="1"/>
          </p:nvPr>
        </p:nvSpPr>
        <p:spPr/>
        <p:txBody>
          <a:bodyPr/>
          <a:lstStyle/>
          <a:p>
            <a:endParaRPr lang="en-U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p:txBody>
          <a:bodyPr>
            <a:normAutofit fontScale="90000"/>
          </a:bodyPr>
          <a:lstStyle/>
          <a:p>
            <a:r>
              <a:rPr lang="en-US" smtClean="0"/>
              <a:t>Lecompton Constitution Controversy</a:t>
            </a:r>
          </a:p>
        </p:txBody>
      </p:sp>
      <p:sp>
        <p:nvSpPr>
          <p:cNvPr id="32771" name="Rectangle 3"/>
          <p:cNvSpPr>
            <a:spLocks noGrp="1"/>
          </p:cNvSpPr>
          <p:nvPr>
            <p:ph idx="1"/>
          </p:nvPr>
        </p:nvSpPr>
        <p:spPr/>
        <p:txBody>
          <a:bodyPr/>
          <a:lstStyle/>
          <a:p>
            <a:endParaRPr lang="en-US"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n-US" smtClean="0"/>
              <a:t>John Brown’s Raid</a:t>
            </a:r>
          </a:p>
        </p:txBody>
      </p:sp>
      <p:sp>
        <p:nvSpPr>
          <p:cNvPr id="33795" name="Rectangle 3"/>
          <p:cNvSpPr>
            <a:spLocks noGrp="1"/>
          </p:cNvSpPr>
          <p:nvPr>
            <p:ph idx="1"/>
          </p:nvPr>
        </p:nvSpPr>
        <p:spPr/>
        <p:txBody>
          <a:bodyPr/>
          <a:lstStyle/>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0" y="1143000"/>
            <a:ext cx="5943600" cy="5715000"/>
          </a:xfrm>
          <a:prstGeom prst="ellipse">
            <a:avLst/>
          </a:prstGeom>
          <a:solidFill>
            <a:schemeClr val="accent1">
              <a:tint val="100000"/>
              <a:shade val="100000"/>
              <a:satMod val="10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290" name="Text Placeholder 1"/>
          <p:cNvSpPr>
            <a:spLocks noGrp="1"/>
          </p:cNvSpPr>
          <p:nvPr>
            <p:ph type="body" idx="1"/>
          </p:nvPr>
        </p:nvSpPr>
        <p:spPr>
          <a:xfrm>
            <a:off x="304800" y="2514600"/>
            <a:ext cx="2971800" cy="3840163"/>
          </a:xfrm>
        </p:spPr>
        <p:txBody>
          <a:bodyPr/>
          <a:lstStyle/>
          <a:p>
            <a:pPr>
              <a:spcBef>
                <a:spcPct val="0"/>
              </a:spcBef>
            </a:pPr>
            <a:r>
              <a:rPr lang="en-US" b="1" smtClean="0">
                <a:solidFill>
                  <a:srgbClr val="FFFF00"/>
                </a:solidFill>
              </a:rPr>
              <a:t>Outlawed ______</a:t>
            </a:r>
          </a:p>
          <a:p>
            <a:pPr>
              <a:spcBef>
                <a:spcPct val="0"/>
              </a:spcBef>
            </a:pPr>
            <a:r>
              <a:rPr lang="en-US" b="1" smtClean="0">
                <a:solidFill>
                  <a:srgbClr val="FFFF00"/>
                </a:solidFill>
              </a:rPr>
              <a:t>Strong:</a:t>
            </a:r>
          </a:p>
          <a:p>
            <a:pPr>
              <a:spcBef>
                <a:spcPct val="0"/>
              </a:spcBef>
            </a:pPr>
            <a:r>
              <a:rPr lang="en-US" b="1" smtClean="0">
                <a:solidFill>
                  <a:srgbClr val="FFFF00"/>
                </a:solidFill>
              </a:rPr>
              <a:t>More ________</a:t>
            </a:r>
          </a:p>
          <a:p>
            <a:pPr>
              <a:spcBef>
                <a:spcPct val="0"/>
              </a:spcBef>
            </a:pPr>
            <a:r>
              <a:rPr lang="en-US" b="1" smtClean="0">
                <a:solidFill>
                  <a:srgbClr val="FFFF00"/>
                </a:solidFill>
              </a:rPr>
              <a:t>Industrial</a:t>
            </a:r>
          </a:p>
          <a:p>
            <a:pPr>
              <a:spcBef>
                <a:spcPct val="0"/>
              </a:spcBef>
            </a:pPr>
            <a:r>
              <a:rPr lang="en-US" b="1" smtClean="0">
                <a:solidFill>
                  <a:srgbClr val="FFFF00"/>
                </a:solidFill>
              </a:rPr>
              <a:t>Favored:</a:t>
            </a:r>
          </a:p>
          <a:p>
            <a:pPr>
              <a:spcBef>
                <a:spcPct val="0"/>
              </a:spcBef>
              <a:buFontTx/>
              <a:buNone/>
            </a:pPr>
            <a:endParaRPr lang="en-US" smtClean="0">
              <a:solidFill>
                <a:srgbClr val="000000"/>
              </a:solidFill>
            </a:endParaRPr>
          </a:p>
        </p:txBody>
      </p:sp>
      <p:sp>
        <p:nvSpPr>
          <p:cNvPr id="12291" name="Title 2"/>
          <p:cNvSpPr>
            <a:spLocks noGrp="1"/>
          </p:cNvSpPr>
          <p:nvPr>
            <p:ph type="title"/>
          </p:nvPr>
        </p:nvSpPr>
        <p:spPr>
          <a:xfrm>
            <a:off x="457200" y="0"/>
            <a:ext cx="8229600" cy="1143000"/>
          </a:xfrm>
        </p:spPr>
        <p:txBody>
          <a:bodyPr/>
          <a:lstStyle/>
          <a:p>
            <a:pPr algn="ctr"/>
            <a:r>
              <a:rPr lang="en-US" sz="4400" b="1" smtClean="0">
                <a:solidFill>
                  <a:srgbClr val="C00000"/>
                </a:solidFill>
                <a:latin typeface="Batang" pitchFamily="18" charset="-127"/>
                <a:ea typeface="Batang" pitchFamily="18" charset="-127"/>
              </a:rPr>
              <a:t>NORTH vs. SOUTH</a:t>
            </a:r>
          </a:p>
        </p:txBody>
      </p:sp>
      <p:sp>
        <p:nvSpPr>
          <p:cNvPr id="8" name="Oval 7"/>
          <p:cNvSpPr/>
          <p:nvPr/>
        </p:nvSpPr>
        <p:spPr>
          <a:xfrm>
            <a:off x="3200400" y="1143000"/>
            <a:ext cx="5943600" cy="5715000"/>
          </a:xfrm>
          <a:prstGeom prst="ellipse">
            <a:avLst/>
          </a:prstGeom>
          <a:solidFill>
            <a:schemeClr val="accent1">
              <a:tint val="100000"/>
              <a:shade val="100000"/>
              <a:satMod val="100000"/>
              <a:alpha val="5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ext Placeholder 1"/>
          <p:cNvSpPr txBox="1">
            <a:spLocks/>
          </p:cNvSpPr>
          <p:nvPr/>
        </p:nvSpPr>
        <p:spPr>
          <a:xfrm>
            <a:off x="3581400" y="2590800"/>
            <a:ext cx="2362200" cy="2819400"/>
          </a:xfrm>
          <a:prstGeom prst="rect">
            <a:avLst/>
          </a:prstGeom>
        </p:spPr>
        <p:txBody>
          <a:bodyPr>
            <a:normAutofit fontScale="85000" lnSpcReduction="10000"/>
          </a:bodyPr>
          <a:lstStyle/>
          <a:p>
            <a:pPr marL="342900" indent="-342900" fontAlgn="auto">
              <a:spcBef>
                <a:spcPts val="0"/>
              </a:spcBef>
              <a:spcAft>
                <a:spcPts val="0"/>
              </a:spcAft>
              <a:buFontTx/>
              <a:buChar char="•"/>
              <a:defRPr/>
            </a:pPr>
            <a:r>
              <a:rPr lang="en-US" sz="2800" b="1" kern="0" dirty="0">
                <a:solidFill>
                  <a:srgbClr val="FFFF00"/>
                </a:solidFill>
                <a:latin typeface="+mn-lt"/>
              </a:rPr>
              <a:t>Pride in:</a:t>
            </a:r>
          </a:p>
          <a:p>
            <a:pPr marL="342900" indent="-342900" fontAlgn="auto">
              <a:spcBef>
                <a:spcPts val="0"/>
              </a:spcBef>
              <a:spcAft>
                <a:spcPts val="0"/>
              </a:spcAft>
              <a:buFontTx/>
              <a:buChar char="•"/>
              <a:defRPr/>
            </a:pPr>
            <a:r>
              <a:rPr lang="en-US" sz="2800" b="1" kern="0" dirty="0">
                <a:solidFill>
                  <a:srgbClr val="FFFF00"/>
                </a:solidFill>
                <a:latin typeface="+mn-lt"/>
              </a:rPr>
              <a:t>American ______</a:t>
            </a:r>
          </a:p>
          <a:p>
            <a:pPr marL="800100" lvl="1" indent="-342900" fontAlgn="auto">
              <a:spcBef>
                <a:spcPts val="0"/>
              </a:spcBef>
              <a:spcAft>
                <a:spcPts val="0"/>
              </a:spcAft>
              <a:buFontTx/>
              <a:buChar char="•"/>
              <a:defRPr/>
            </a:pPr>
            <a:r>
              <a:rPr lang="en-US" sz="2800" b="1" kern="0" dirty="0">
                <a:solidFill>
                  <a:srgbClr val="FFFF00"/>
                </a:solidFill>
                <a:latin typeface="+mn-lt"/>
              </a:rPr>
              <a:t>______</a:t>
            </a:r>
          </a:p>
          <a:p>
            <a:pPr marL="800100" lvl="1" indent="-342900" fontAlgn="auto">
              <a:spcBef>
                <a:spcPts val="0"/>
              </a:spcBef>
              <a:spcAft>
                <a:spcPts val="0"/>
              </a:spcAft>
              <a:buFontTx/>
              <a:buChar char="•"/>
              <a:defRPr/>
            </a:pPr>
            <a:r>
              <a:rPr lang="en-US" sz="2800" b="1" kern="0" dirty="0">
                <a:solidFill>
                  <a:srgbClr val="FFFF00"/>
                </a:solidFill>
                <a:latin typeface="+mn-lt"/>
              </a:rPr>
              <a:t>_______</a:t>
            </a:r>
          </a:p>
          <a:p>
            <a:pPr marL="800100" lvl="1" indent="-342900" fontAlgn="auto">
              <a:spcBef>
                <a:spcPts val="0"/>
              </a:spcBef>
              <a:spcAft>
                <a:spcPts val="0"/>
              </a:spcAft>
              <a:buFontTx/>
              <a:buChar char="•"/>
              <a:defRPr/>
            </a:pPr>
            <a:r>
              <a:rPr lang="en-US" sz="2800" b="1" kern="0" dirty="0">
                <a:solidFill>
                  <a:srgbClr val="FFFF00"/>
                </a:solidFill>
                <a:latin typeface="+mn-lt"/>
              </a:rPr>
              <a:t>_______</a:t>
            </a:r>
          </a:p>
          <a:p>
            <a:pPr marL="342900" indent="-342900" fontAlgn="auto">
              <a:spcBef>
                <a:spcPts val="0"/>
              </a:spcBef>
              <a:spcAft>
                <a:spcPts val="0"/>
              </a:spcAft>
              <a:defRPr/>
            </a:pPr>
            <a:endParaRPr lang="en-US" sz="2800" b="1" kern="0" dirty="0">
              <a:solidFill>
                <a:srgbClr val="FFFF00"/>
              </a:solidFill>
              <a:latin typeface="+mn-lt"/>
            </a:endParaRPr>
          </a:p>
        </p:txBody>
      </p:sp>
      <p:sp>
        <p:nvSpPr>
          <p:cNvPr id="10" name="Text Placeholder 1"/>
          <p:cNvSpPr txBox="1">
            <a:spLocks/>
          </p:cNvSpPr>
          <p:nvPr/>
        </p:nvSpPr>
        <p:spPr>
          <a:xfrm>
            <a:off x="6172200" y="2590800"/>
            <a:ext cx="2971800" cy="2971800"/>
          </a:xfrm>
          <a:prstGeom prst="rect">
            <a:avLst/>
          </a:prstGeom>
        </p:spPr>
        <p:txBody>
          <a:bodyPr>
            <a:normAutofit lnSpcReduction="10000"/>
          </a:bodyPr>
          <a:lstStyle/>
          <a:p>
            <a:pPr marL="342900" indent="-342900" fontAlgn="auto">
              <a:spcBef>
                <a:spcPts val="0"/>
              </a:spcBef>
              <a:spcAft>
                <a:spcPts val="0"/>
              </a:spcAft>
              <a:buFontTx/>
              <a:buChar char="•"/>
              <a:defRPr/>
            </a:pPr>
            <a:r>
              <a:rPr lang="en-US" sz="2800" b="1" kern="0" dirty="0">
                <a:solidFill>
                  <a:srgbClr val="FFFF00"/>
                </a:solidFill>
                <a:latin typeface="+mn-lt"/>
              </a:rPr>
              <a:t>______ states</a:t>
            </a:r>
          </a:p>
          <a:p>
            <a:pPr marL="342900" indent="-342900" fontAlgn="auto">
              <a:spcBef>
                <a:spcPts val="0"/>
              </a:spcBef>
              <a:spcAft>
                <a:spcPts val="0"/>
              </a:spcAft>
              <a:buFontTx/>
              <a:buChar char="•"/>
              <a:defRPr/>
            </a:pPr>
            <a:r>
              <a:rPr lang="en-US" sz="2800" b="1" kern="0" dirty="0">
                <a:solidFill>
                  <a:srgbClr val="FFFF00"/>
                </a:solidFill>
                <a:latin typeface="+mn-lt"/>
              </a:rPr>
              <a:t>Strong:</a:t>
            </a:r>
          </a:p>
          <a:p>
            <a:pPr marL="342900" indent="-342900" fontAlgn="auto">
              <a:spcBef>
                <a:spcPts val="0"/>
              </a:spcBef>
              <a:spcAft>
                <a:spcPts val="0"/>
              </a:spcAft>
              <a:buFontTx/>
              <a:buChar char="•"/>
              <a:defRPr/>
            </a:pPr>
            <a:r>
              <a:rPr lang="en-US" sz="2800" b="1" kern="0" dirty="0">
                <a:solidFill>
                  <a:srgbClr val="FFFF00"/>
                </a:solidFill>
                <a:latin typeface="+mn-lt"/>
              </a:rPr>
              <a:t>More ________</a:t>
            </a:r>
          </a:p>
          <a:p>
            <a:pPr marL="342900" indent="-342900" fontAlgn="auto">
              <a:spcBef>
                <a:spcPts val="0"/>
              </a:spcBef>
              <a:spcAft>
                <a:spcPts val="0"/>
              </a:spcAft>
              <a:buFontTx/>
              <a:buChar char="•"/>
              <a:defRPr/>
            </a:pPr>
            <a:r>
              <a:rPr lang="en-US" sz="2800" b="1" kern="0" dirty="0">
                <a:solidFill>
                  <a:srgbClr val="FFFF00"/>
                </a:solidFill>
                <a:latin typeface="+mn-lt"/>
              </a:rPr>
              <a:t>Agricultural</a:t>
            </a:r>
          </a:p>
          <a:p>
            <a:pPr marL="342900" indent="-342900" fontAlgn="auto">
              <a:spcBef>
                <a:spcPts val="0"/>
              </a:spcBef>
              <a:spcAft>
                <a:spcPts val="0"/>
              </a:spcAft>
              <a:buFontTx/>
              <a:buChar char="•"/>
              <a:defRPr/>
            </a:pPr>
            <a:r>
              <a:rPr lang="en-US" sz="2800" b="1" kern="0" dirty="0">
                <a:solidFill>
                  <a:srgbClr val="FFFF00"/>
                </a:solidFill>
                <a:latin typeface="+mn-lt"/>
              </a:rPr>
              <a:t>Opposed:</a:t>
            </a:r>
          </a:p>
          <a:p>
            <a:pPr marL="342900" indent="-342900" fontAlgn="auto">
              <a:spcBef>
                <a:spcPts val="0"/>
              </a:spcBef>
              <a:spcAft>
                <a:spcPts val="0"/>
              </a:spcAft>
              <a:defRPr/>
            </a:pPr>
            <a:endParaRPr lang="en-US" sz="2800" kern="0" dirty="0">
              <a:solidFill>
                <a:sysClr val="windowText" lastClr="000000"/>
              </a:solidFill>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en-US" smtClean="0"/>
              <a:t>In-Class Activity / Homework</a:t>
            </a:r>
          </a:p>
        </p:txBody>
      </p:sp>
      <p:sp>
        <p:nvSpPr>
          <p:cNvPr id="34819" name="Rectangle 3"/>
          <p:cNvSpPr>
            <a:spLocks noGrp="1"/>
          </p:cNvSpPr>
          <p:nvPr>
            <p:ph idx="1"/>
          </p:nvPr>
        </p:nvSpPr>
        <p:spPr/>
        <p:txBody>
          <a:bodyPr/>
          <a:lstStyle/>
          <a:p>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81000" y="1371600"/>
            <a:ext cx="4191000" cy="4800600"/>
          </a:xfrm>
        </p:spPr>
        <p:txBody>
          <a:bodyPr>
            <a:normAutofit/>
          </a:bodyPr>
          <a:lstStyle/>
          <a:p>
            <a:pPr fontAlgn="auto">
              <a:spcBef>
                <a:spcPts val="0"/>
              </a:spcBef>
              <a:spcAft>
                <a:spcPts val="0"/>
              </a:spcAft>
              <a:defRPr/>
            </a:pPr>
            <a:r>
              <a:rPr lang="en-US" dirty="0" smtClean="0">
                <a:solidFill>
                  <a:srgbClr val="C00000"/>
                </a:solidFill>
              </a:rPr>
              <a:t>_______ admitted as a _______ state</a:t>
            </a:r>
          </a:p>
          <a:p>
            <a:pPr fontAlgn="auto">
              <a:spcBef>
                <a:spcPts val="0"/>
              </a:spcBef>
              <a:spcAft>
                <a:spcPts val="0"/>
              </a:spcAft>
              <a:defRPr/>
            </a:pPr>
            <a:r>
              <a:rPr lang="en-US" dirty="0" smtClean="0">
                <a:solidFill>
                  <a:srgbClr val="C00000"/>
                </a:solidFill>
              </a:rPr>
              <a:t>Utah and New Mexico granted __________</a:t>
            </a:r>
          </a:p>
          <a:p>
            <a:pPr fontAlgn="auto">
              <a:spcBef>
                <a:spcPts val="0"/>
              </a:spcBef>
              <a:spcAft>
                <a:spcPts val="0"/>
              </a:spcAft>
              <a:defRPr/>
            </a:pPr>
            <a:r>
              <a:rPr lang="en-US" dirty="0" smtClean="0">
                <a:solidFill>
                  <a:srgbClr val="C00000"/>
                </a:solidFill>
              </a:rPr>
              <a:t>_____ Slave Act</a:t>
            </a:r>
          </a:p>
          <a:p>
            <a:pPr lvl="1" fontAlgn="auto">
              <a:spcBef>
                <a:spcPts val="0"/>
              </a:spcBef>
              <a:spcAft>
                <a:spcPts val="0"/>
              </a:spcAft>
              <a:defRPr/>
            </a:pPr>
            <a:r>
              <a:rPr lang="en-US" dirty="0" smtClean="0">
                <a:solidFill>
                  <a:srgbClr val="C00000"/>
                </a:solidFill>
              </a:rPr>
              <a:t>Federal _____ that required citizens:</a:t>
            </a:r>
          </a:p>
          <a:p>
            <a:pPr fontAlgn="auto">
              <a:spcBef>
                <a:spcPts val="0"/>
              </a:spcBef>
              <a:spcAft>
                <a:spcPts val="0"/>
              </a:spcAft>
              <a:defRPr/>
            </a:pPr>
            <a:r>
              <a:rPr lang="en-US" dirty="0" smtClean="0">
                <a:solidFill>
                  <a:srgbClr val="C00000"/>
                </a:solidFill>
              </a:rPr>
              <a:t>Outlawed the ______ and _____ of slaves in _____</a:t>
            </a:r>
          </a:p>
        </p:txBody>
      </p:sp>
      <p:sp>
        <p:nvSpPr>
          <p:cNvPr id="14338" name="Title 2"/>
          <p:cNvSpPr>
            <a:spLocks noGrp="1"/>
          </p:cNvSpPr>
          <p:nvPr>
            <p:ph type="title"/>
          </p:nvPr>
        </p:nvSpPr>
        <p:spPr>
          <a:xfrm>
            <a:off x="457200" y="304800"/>
            <a:ext cx="8229600" cy="784225"/>
          </a:xfrm>
        </p:spPr>
        <p:txBody>
          <a:bodyPr/>
          <a:lstStyle/>
          <a:p>
            <a:r>
              <a:rPr lang="en-US" sz="4400" b="1" smtClean="0">
                <a:solidFill>
                  <a:srgbClr val="C00000"/>
                </a:solidFill>
                <a:latin typeface="Batang" pitchFamily="18" charset="-127"/>
                <a:ea typeface="Batang" pitchFamily="18" charset="-127"/>
              </a:rPr>
              <a:t>The Compromise of 1850</a:t>
            </a:r>
          </a:p>
        </p:txBody>
      </p:sp>
      <p:pic>
        <p:nvPicPr>
          <p:cNvPr id="14339" name="Picture 3" descr="comp1850.jpg"/>
          <p:cNvPicPr>
            <a:picLocks noChangeAspect="1"/>
          </p:cNvPicPr>
          <p:nvPr/>
        </p:nvPicPr>
        <p:blipFill>
          <a:blip r:embed="rId3"/>
          <a:srcRect/>
          <a:stretch>
            <a:fillRect/>
          </a:stretch>
        </p:blipFill>
        <p:spPr bwMode="auto">
          <a:xfrm>
            <a:off x="4343400" y="2286000"/>
            <a:ext cx="4328014"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Placeholder 1"/>
          <p:cNvSpPr>
            <a:spLocks noGrp="1"/>
          </p:cNvSpPr>
          <p:nvPr>
            <p:ph type="body" idx="1"/>
          </p:nvPr>
        </p:nvSpPr>
        <p:spPr>
          <a:xfrm>
            <a:off x="304800" y="1600200"/>
            <a:ext cx="4343400" cy="4525963"/>
          </a:xfrm>
        </p:spPr>
        <p:txBody>
          <a:bodyPr/>
          <a:lstStyle/>
          <a:p>
            <a:pPr>
              <a:spcBef>
                <a:spcPct val="0"/>
              </a:spcBef>
            </a:pPr>
            <a:r>
              <a:rPr lang="en-US" dirty="0" smtClean="0">
                <a:solidFill>
                  <a:srgbClr val="C00000"/>
                </a:solidFill>
              </a:rPr>
              <a:t>Stephan __________</a:t>
            </a:r>
          </a:p>
          <a:p>
            <a:pPr lvl="1">
              <a:spcBef>
                <a:spcPct val="0"/>
              </a:spcBef>
            </a:pPr>
            <a:r>
              <a:rPr lang="en-US" dirty="0" smtClean="0">
                <a:solidFill>
                  <a:srgbClr val="C00000"/>
                </a:solidFill>
              </a:rPr>
              <a:t>Proposed that _______ and ______ Territories granted:</a:t>
            </a:r>
          </a:p>
          <a:p>
            <a:pPr lvl="1">
              <a:spcBef>
                <a:spcPct val="0"/>
              </a:spcBef>
            </a:pPr>
            <a:r>
              <a:rPr lang="en-US" dirty="0" smtClean="0">
                <a:solidFill>
                  <a:srgbClr val="C00000"/>
                </a:solidFill>
              </a:rPr>
              <a:t>Eliminate __________________</a:t>
            </a:r>
          </a:p>
          <a:p>
            <a:pPr>
              <a:spcBef>
                <a:spcPct val="0"/>
              </a:spcBef>
            </a:pPr>
            <a:r>
              <a:rPr lang="en-US" dirty="0" smtClean="0">
                <a:solidFill>
                  <a:srgbClr val="C00000"/>
                </a:solidFill>
              </a:rPr>
              <a:t>Reaction</a:t>
            </a:r>
          </a:p>
          <a:p>
            <a:pPr lvl="1">
              <a:spcBef>
                <a:spcPct val="0"/>
              </a:spcBef>
            </a:pPr>
            <a:r>
              <a:rPr lang="en-US" dirty="0" smtClean="0">
                <a:solidFill>
                  <a:srgbClr val="C00000"/>
                </a:solidFill>
              </a:rPr>
              <a:t>Northerners ___________:</a:t>
            </a:r>
          </a:p>
          <a:p>
            <a:pPr lvl="1">
              <a:spcBef>
                <a:spcPct val="0"/>
              </a:spcBef>
            </a:pPr>
            <a:r>
              <a:rPr lang="en-US" dirty="0" smtClean="0">
                <a:solidFill>
                  <a:srgbClr val="C00000"/>
                </a:solidFill>
              </a:rPr>
              <a:t>Divided ________</a:t>
            </a:r>
          </a:p>
        </p:txBody>
      </p:sp>
      <p:sp>
        <p:nvSpPr>
          <p:cNvPr id="16386" name="Title 2"/>
          <p:cNvSpPr>
            <a:spLocks noGrp="1"/>
          </p:cNvSpPr>
          <p:nvPr>
            <p:ph type="title"/>
          </p:nvPr>
        </p:nvSpPr>
        <p:spPr/>
        <p:txBody>
          <a:bodyPr/>
          <a:lstStyle/>
          <a:p>
            <a:r>
              <a:rPr lang="en-US" sz="4400" b="1" smtClean="0">
                <a:solidFill>
                  <a:srgbClr val="C00000"/>
                </a:solidFill>
                <a:latin typeface="Batang" pitchFamily="18" charset="-127"/>
                <a:ea typeface="Batang" pitchFamily="18" charset="-127"/>
              </a:rPr>
              <a:t>The Kansas-Nebraska Act</a:t>
            </a:r>
          </a:p>
        </p:txBody>
      </p:sp>
      <p:pic>
        <p:nvPicPr>
          <p:cNvPr id="16387" name="Picture 3" descr="kansas-nebraska act.jpg"/>
          <p:cNvPicPr>
            <a:picLocks noChangeAspect="1"/>
          </p:cNvPicPr>
          <p:nvPr/>
        </p:nvPicPr>
        <p:blipFill>
          <a:blip r:embed="rId3"/>
          <a:srcRect/>
          <a:stretch>
            <a:fillRect/>
          </a:stretch>
        </p:blipFill>
        <p:spPr bwMode="auto">
          <a:xfrm>
            <a:off x="4572000" y="1447800"/>
            <a:ext cx="4124325" cy="42862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Placeholder 1"/>
          <p:cNvSpPr>
            <a:spLocks noGrp="1"/>
          </p:cNvSpPr>
          <p:nvPr>
            <p:ph type="body" idx="1"/>
          </p:nvPr>
        </p:nvSpPr>
        <p:spPr>
          <a:xfrm>
            <a:off x="0" y="1524000"/>
            <a:ext cx="4800600" cy="4648200"/>
          </a:xfrm>
        </p:spPr>
        <p:txBody>
          <a:bodyPr>
            <a:normAutofit/>
          </a:bodyPr>
          <a:lstStyle/>
          <a:p>
            <a:pPr>
              <a:spcBef>
                <a:spcPct val="0"/>
              </a:spcBef>
            </a:pPr>
            <a:r>
              <a:rPr lang="en-US" dirty="0" smtClean="0">
                <a:solidFill>
                  <a:srgbClr val="0070C0"/>
                </a:solidFill>
              </a:rPr>
              <a:t>____________ Party:</a:t>
            </a:r>
          </a:p>
          <a:p>
            <a:pPr lvl="1">
              <a:spcBef>
                <a:spcPct val="0"/>
              </a:spcBef>
            </a:pPr>
            <a:r>
              <a:rPr lang="en-US" dirty="0" smtClean="0">
                <a:solidFill>
                  <a:srgbClr val="0070C0"/>
                </a:solidFill>
              </a:rPr>
              <a:t>Northern ________ and ________</a:t>
            </a:r>
          </a:p>
          <a:p>
            <a:pPr lvl="1">
              <a:spcBef>
                <a:spcPct val="0"/>
              </a:spcBef>
            </a:pPr>
            <a:r>
              <a:rPr lang="en-US" dirty="0" smtClean="0">
                <a:solidFill>
                  <a:srgbClr val="0070C0"/>
                </a:solidFill>
              </a:rPr>
              <a:t>__________ spreading _________</a:t>
            </a:r>
          </a:p>
          <a:p>
            <a:pPr lvl="1">
              <a:spcBef>
                <a:spcPct val="0"/>
              </a:spcBef>
            </a:pPr>
            <a:r>
              <a:rPr lang="en-US" dirty="0" smtClean="0">
                <a:solidFill>
                  <a:srgbClr val="0070C0"/>
                </a:solidFill>
              </a:rPr>
              <a:t>Worked with _____________ (another political party)</a:t>
            </a:r>
          </a:p>
          <a:p>
            <a:pPr lvl="1">
              <a:spcBef>
                <a:spcPct val="0"/>
              </a:spcBef>
            </a:pPr>
            <a:r>
              <a:rPr lang="en-US" dirty="0" smtClean="0">
                <a:solidFill>
                  <a:srgbClr val="0070C0"/>
                </a:solidFill>
              </a:rPr>
              <a:t>________________________ joins</a:t>
            </a:r>
          </a:p>
          <a:p>
            <a:pPr>
              <a:spcBef>
                <a:spcPct val="0"/>
              </a:spcBef>
            </a:pPr>
            <a:r>
              <a:rPr lang="en-US" dirty="0" smtClean="0">
                <a:solidFill>
                  <a:srgbClr val="0070C0"/>
                </a:solidFill>
              </a:rPr>
              <a:t>____________ prevails</a:t>
            </a:r>
          </a:p>
          <a:p>
            <a:pPr lvl="1">
              <a:spcBef>
                <a:spcPct val="0"/>
              </a:spcBef>
            </a:pPr>
            <a:endParaRPr lang="en-US" dirty="0" smtClean="0">
              <a:solidFill>
                <a:srgbClr val="000000"/>
              </a:solidFill>
            </a:endParaRPr>
          </a:p>
        </p:txBody>
      </p:sp>
      <p:sp>
        <p:nvSpPr>
          <p:cNvPr id="18434" name="Title 2"/>
          <p:cNvSpPr>
            <a:spLocks noGrp="1"/>
          </p:cNvSpPr>
          <p:nvPr>
            <p:ph type="title"/>
          </p:nvPr>
        </p:nvSpPr>
        <p:spPr/>
        <p:txBody>
          <a:bodyPr/>
          <a:lstStyle/>
          <a:p>
            <a:r>
              <a:rPr lang="en-US" sz="4400" b="1" smtClean="0">
                <a:solidFill>
                  <a:srgbClr val="C00000"/>
                </a:solidFill>
                <a:latin typeface="Batang" pitchFamily="18" charset="-127"/>
                <a:ea typeface="Batang" pitchFamily="18" charset="-127"/>
              </a:rPr>
              <a:t>New Political Parties Emerge</a:t>
            </a:r>
          </a:p>
        </p:txBody>
      </p:sp>
      <p:pic>
        <p:nvPicPr>
          <p:cNvPr id="18435" name="Picture 3" descr="300px-NastRepublicanElephant.jpg"/>
          <p:cNvPicPr>
            <a:picLocks noChangeAspect="1"/>
          </p:cNvPicPr>
          <p:nvPr/>
        </p:nvPicPr>
        <p:blipFill>
          <a:blip r:embed="rId3"/>
          <a:srcRect/>
          <a:stretch>
            <a:fillRect/>
          </a:stretch>
        </p:blipFill>
        <p:spPr bwMode="auto">
          <a:xfrm>
            <a:off x="4800600" y="1447800"/>
            <a:ext cx="43434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81000" y="1447800"/>
            <a:ext cx="8305800" cy="4846637"/>
          </a:xfrm>
        </p:spPr>
        <p:txBody>
          <a:bodyPr>
            <a:normAutofit fontScale="92500"/>
          </a:bodyPr>
          <a:lstStyle/>
          <a:p>
            <a:pPr fontAlgn="auto">
              <a:spcBef>
                <a:spcPts val="0"/>
              </a:spcBef>
              <a:spcAft>
                <a:spcPts val="0"/>
              </a:spcAft>
              <a:defRPr/>
            </a:pPr>
            <a:r>
              <a:rPr lang="en-US" dirty="0" smtClean="0">
                <a:solidFill>
                  <a:srgbClr val="0070C0"/>
                </a:solidFill>
              </a:rPr>
              <a:t>Write an editorial (2-3 paragraphs) protesting or supporting the Fugitive Slave Act or the Kansas-Nebraska Act</a:t>
            </a:r>
          </a:p>
          <a:p>
            <a:pPr algn="ctr" fontAlgn="auto">
              <a:spcBef>
                <a:spcPts val="0"/>
              </a:spcBef>
              <a:spcAft>
                <a:spcPts val="0"/>
              </a:spcAft>
              <a:buFontTx/>
              <a:buNone/>
              <a:defRPr/>
            </a:pPr>
            <a:r>
              <a:rPr lang="en-US" sz="5400" dirty="0" smtClean="0">
                <a:solidFill>
                  <a:srgbClr val="0070C0"/>
                </a:solidFill>
              </a:rPr>
              <a:t>OR</a:t>
            </a:r>
          </a:p>
          <a:p>
            <a:pPr fontAlgn="auto">
              <a:spcBef>
                <a:spcPts val="0"/>
              </a:spcBef>
              <a:spcAft>
                <a:spcPts val="0"/>
              </a:spcAft>
              <a:defRPr/>
            </a:pPr>
            <a:r>
              <a:rPr lang="en-US" dirty="0" smtClean="0">
                <a:solidFill>
                  <a:srgbClr val="0070C0"/>
                </a:solidFill>
              </a:rPr>
              <a:t>Make a flyer protesting or supporting the Fugitive Slave Act or the Kansas-Nebraska Act</a:t>
            </a:r>
          </a:p>
          <a:p>
            <a:pPr fontAlgn="auto">
              <a:spcBef>
                <a:spcPts val="0"/>
              </a:spcBef>
              <a:spcAft>
                <a:spcPts val="0"/>
              </a:spcAft>
              <a:buFontTx/>
              <a:buNone/>
              <a:defRPr/>
            </a:pPr>
            <a:endParaRPr lang="en-US" dirty="0" smtClean="0">
              <a:solidFill>
                <a:srgbClr val="0070C0"/>
              </a:solidFill>
            </a:endParaRPr>
          </a:p>
          <a:p>
            <a:pPr fontAlgn="auto">
              <a:spcBef>
                <a:spcPts val="0"/>
              </a:spcBef>
              <a:spcAft>
                <a:spcPts val="0"/>
              </a:spcAft>
              <a:defRPr/>
            </a:pPr>
            <a:r>
              <a:rPr lang="en-US" dirty="0" smtClean="0">
                <a:solidFill>
                  <a:srgbClr val="0070C0"/>
                </a:solidFill>
              </a:rPr>
              <a:t>Include on both</a:t>
            </a:r>
          </a:p>
          <a:p>
            <a:pPr lvl="1" fontAlgn="auto">
              <a:spcBef>
                <a:spcPts val="0"/>
              </a:spcBef>
              <a:spcAft>
                <a:spcPts val="0"/>
              </a:spcAft>
              <a:defRPr/>
            </a:pPr>
            <a:r>
              <a:rPr lang="en-US" dirty="0" smtClean="0">
                <a:solidFill>
                  <a:srgbClr val="0070C0"/>
                </a:solidFill>
              </a:rPr>
              <a:t>Name the states that would agree with your editorial or flyer and explain why they would agree. </a:t>
            </a:r>
            <a:endParaRPr lang="en-US" dirty="0">
              <a:solidFill>
                <a:srgbClr val="0070C0"/>
              </a:solidFill>
            </a:endParaRPr>
          </a:p>
        </p:txBody>
      </p:sp>
      <p:sp>
        <p:nvSpPr>
          <p:cNvPr id="20482" name="Title 2"/>
          <p:cNvSpPr>
            <a:spLocks noGrp="1"/>
          </p:cNvSpPr>
          <p:nvPr>
            <p:ph type="title"/>
          </p:nvPr>
        </p:nvSpPr>
        <p:spPr>
          <a:xfrm>
            <a:off x="457200" y="359465"/>
            <a:ext cx="8382000" cy="935935"/>
          </a:xfrm>
        </p:spPr>
        <p:txBody>
          <a:bodyPr>
            <a:noAutofit/>
          </a:bodyPr>
          <a:lstStyle/>
          <a:p>
            <a:r>
              <a:rPr lang="en-US" sz="4000" b="1" dirty="0" smtClean="0">
                <a:solidFill>
                  <a:srgbClr val="FF0000"/>
                </a:solidFill>
                <a:latin typeface="Batang" pitchFamily="18" charset="-127"/>
                <a:ea typeface="Batang" pitchFamily="18" charset="-127"/>
              </a:rPr>
              <a:t>In-Class Assignment / Homework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Placeholder 1"/>
          <p:cNvSpPr>
            <a:spLocks noGrp="1"/>
          </p:cNvSpPr>
          <p:nvPr>
            <p:ph type="body" idx="1"/>
          </p:nvPr>
        </p:nvSpPr>
        <p:spPr>
          <a:xfrm>
            <a:off x="381000" y="1828800"/>
            <a:ext cx="8305800" cy="4465637"/>
          </a:xfrm>
        </p:spPr>
        <p:txBody>
          <a:bodyPr/>
          <a:lstStyle/>
          <a:p>
            <a:pPr>
              <a:spcBef>
                <a:spcPct val="0"/>
              </a:spcBef>
            </a:pPr>
            <a:r>
              <a:rPr lang="en-US" sz="3200" dirty="0" smtClean="0">
                <a:solidFill>
                  <a:srgbClr val="0070C0"/>
                </a:solidFill>
                <a:latin typeface="High Tower Text" pitchFamily="18" charset="0"/>
              </a:rPr>
              <a:t>Turn to page 329 and read “The Rescue of Dr. John </a:t>
            </a:r>
            <a:r>
              <a:rPr lang="en-US" sz="3200" dirty="0" err="1" smtClean="0">
                <a:solidFill>
                  <a:srgbClr val="0070C0"/>
                </a:solidFill>
                <a:latin typeface="High Tower Text" pitchFamily="18" charset="0"/>
              </a:rPr>
              <a:t>Doy</a:t>
            </a:r>
            <a:r>
              <a:rPr lang="en-US" sz="3200" dirty="0" smtClean="0">
                <a:solidFill>
                  <a:srgbClr val="0070C0"/>
                </a:solidFill>
                <a:latin typeface="High Tower Text" pitchFamily="18" charset="0"/>
              </a:rPr>
              <a:t>”</a:t>
            </a:r>
          </a:p>
          <a:p>
            <a:pPr lvl="1">
              <a:spcBef>
                <a:spcPct val="0"/>
              </a:spcBef>
            </a:pPr>
            <a:r>
              <a:rPr lang="en-US" sz="2800" dirty="0" smtClean="0">
                <a:solidFill>
                  <a:srgbClr val="0070C0"/>
                </a:solidFill>
                <a:latin typeface="High Tower Text" pitchFamily="18" charset="0"/>
              </a:rPr>
              <a:t>Who was John </a:t>
            </a:r>
            <a:r>
              <a:rPr lang="en-US" sz="2800" dirty="0" err="1" smtClean="0">
                <a:solidFill>
                  <a:srgbClr val="0070C0"/>
                </a:solidFill>
                <a:latin typeface="High Tower Text" pitchFamily="18" charset="0"/>
              </a:rPr>
              <a:t>Doy</a:t>
            </a:r>
            <a:endParaRPr lang="en-US" sz="2800" dirty="0" smtClean="0">
              <a:solidFill>
                <a:srgbClr val="0070C0"/>
              </a:solidFill>
              <a:latin typeface="High Tower Text" pitchFamily="18" charset="0"/>
            </a:endParaRPr>
          </a:p>
          <a:p>
            <a:pPr lvl="1">
              <a:spcBef>
                <a:spcPct val="0"/>
              </a:spcBef>
            </a:pPr>
            <a:r>
              <a:rPr lang="en-US" sz="2800" dirty="0" smtClean="0">
                <a:solidFill>
                  <a:srgbClr val="0070C0"/>
                </a:solidFill>
                <a:latin typeface="High Tower Text" pitchFamily="18" charset="0"/>
              </a:rPr>
              <a:t>Why was he arrested and what was he convicted of?</a:t>
            </a:r>
          </a:p>
          <a:p>
            <a:pPr lvl="1">
              <a:spcBef>
                <a:spcPct val="0"/>
              </a:spcBef>
              <a:buFontTx/>
              <a:buNone/>
            </a:pPr>
            <a:endParaRPr lang="en-US" sz="2800" dirty="0" smtClean="0">
              <a:solidFill>
                <a:srgbClr val="000000"/>
              </a:solidFill>
            </a:endParaRPr>
          </a:p>
        </p:txBody>
      </p:sp>
      <p:sp>
        <p:nvSpPr>
          <p:cNvPr id="21506" name="Title 2"/>
          <p:cNvSpPr>
            <a:spLocks noGrp="1"/>
          </p:cNvSpPr>
          <p:nvPr>
            <p:ph type="title"/>
          </p:nvPr>
        </p:nvSpPr>
        <p:spPr/>
        <p:txBody>
          <a:bodyPr>
            <a:normAutofit fontScale="90000"/>
          </a:bodyPr>
          <a:lstStyle/>
          <a:p>
            <a:r>
              <a:rPr lang="en-US" dirty="0" smtClean="0">
                <a:solidFill>
                  <a:srgbClr val="FF0000"/>
                </a:solidFill>
              </a:rPr>
              <a:t>Journal						4/7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WordArt 5"/>
          <p:cNvSpPr>
            <a:spLocks noChangeArrowheads="1" noChangeShapeType="1" noTextEdit="1"/>
          </p:cNvSpPr>
          <p:nvPr/>
        </p:nvSpPr>
        <p:spPr bwMode="auto">
          <a:xfrm rot="-469306">
            <a:off x="214723" y="1530158"/>
            <a:ext cx="8940364" cy="1832410"/>
          </a:xfrm>
          <a:prstGeom prst="rect">
            <a:avLst/>
          </a:prstGeom>
        </p:spPr>
        <p:txBody>
          <a:bodyPr wrap="none" fromWordArt="1">
            <a:prstTxWarp prst="textPlain">
              <a:avLst>
                <a:gd name="adj" fmla="val 50000"/>
              </a:avLst>
            </a:prstTxWarp>
          </a:bodyPr>
          <a:lstStyle/>
          <a:p>
            <a:pPr algn="ctr"/>
            <a:r>
              <a:rPr lang="en-US" sz="3600" i="1" kern="10" dirty="0">
                <a:ln w="9525">
                  <a:solidFill>
                    <a:srgbClr val="000000"/>
                  </a:solidFill>
                  <a:round/>
                  <a:headEnd/>
                  <a:tailEnd/>
                </a:ln>
                <a:solidFill>
                  <a:srgbClr val="FF0000"/>
                </a:solidFill>
                <a:effectLst>
                  <a:outerShdw dist="35921" dir="2700000" algn="ctr" rotWithShape="0">
                    <a:srgbClr val="808080">
                      <a:alpha val="80000"/>
                    </a:srgbClr>
                  </a:outerShdw>
                </a:effectLst>
                <a:latin typeface="Juice ITC"/>
              </a:rPr>
              <a:t>"Bleeding Kansas"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381000" y="381000"/>
            <a:ext cx="8229600" cy="990600"/>
          </a:xfrm>
        </p:spPr>
        <p:txBody>
          <a:bodyPr>
            <a:normAutofit fontScale="90000"/>
          </a:bodyPr>
          <a:lstStyle/>
          <a:p>
            <a:r>
              <a:rPr lang="en-US" sz="6000" dirty="0" smtClean="0">
                <a:solidFill>
                  <a:srgbClr val="FF0000"/>
                </a:solidFill>
                <a:latin typeface="Batang" pitchFamily="18" charset="-127"/>
                <a:ea typeface="Batang" pitchFamily="18" charset="-127"/>
              </a:rPr>
              <a:t>Popular Sovereignty</a:t>
            </a:r>
          </a:p>
        </p:txBody>
      </p:sp>
      <p:sp>
        <p:nvSpPr>
          <p:cNvPr id="27651" name="Rectangle 3"/>
          <p:cNvSpPr>
            <a:spLocks noGrp="1"/>
          </p:cNvSpPr>
          <p:nvPr>
            <p:ph idx="1"/>
          </p:nvPr>
        </p:nvSpPr>
        <p:spPr>
          <a:xfrm>
            <a:off x="457200" y="1447800"/>
            <a:ext cx="8229600" cy="5105400"/>
          </a:xfrm>
        </p:spPr>
        <p:txBody>
          <a:bodyPr>
            <a:normAutofit/>
          </a:bodyPr>
          <a:lstStyle/>
          <a:p>
            <a:r>
              <a:rPr lang="en-US" sz="3200" b="1" dirty="0" smtClean="0">
                <a:solidFill>
                  <a:srgbClr val="0070C0"/>
                </a:solidFill>
                <a:latin typeface="High Tower Text" pitchFamily="18" charset="0"/>
              </a:rPr>
              <a:t>Pro-slavery vs. __________</a:t>
            </a:r>
          </a:p>
          <a:p>
            <a:r>
              <a:rPr lang="en-US" sz="3200" b="1" dirty="0" smtClean="0">
                <a:solidFill>
                  <a:srgbClr val="0070C0"/>
                </a:solidFill>
                <a:latin typeface="High Tower Text" pitchFamily="18" charset="0"/>
              </a:rPr>
              <a:t>______ elect a territorial ________</a:t>
            </a:r>
          </a:p>
          <a:p>
            <a:pPr lvl="1"/>
            <a:r>
              <a:rPr lang="en-US" sz="2800" b="1" dirty="0" smtClean="0">
                <a:solidFill>
                  <a:srgbClr val="0070C0"/>
                </a:solidFill>
                <a:latin typeface="High Tower Text" pitchFamily="18" charset="0"/>
              </a:rPr>
              <a:t>Legislature would pass __________ and write a State _____________</a:t>
            </a:r>
          </a:p>
          <a:p>
            <a:pPr lvl="1"/>
            <a:r>
              <a:rPr lang="en-US" sz="2800" b="1" dirty="0" smtClean="0">
                <a:solidFill>
                  <a:srgbClr val="0070C0"/>
                </a:solidFill>
                <a:latin typeface="High Tower Text" pitchFamily="18" charset="0"/>
              </a:rPr>
              <a:t>The Constitution would declare Kansas as a _______ state or _______ state</a:t>
            </a:r>
          </a:p>
          <a:p>
            <a:pPr lvl="2"/>
            <a:r>
              <a:rPr lang="en-US" sz="2600" b="1" dirty="0" smtClean="0">
                <a:solidFill>
                  <a:srgbClr val="0070C0"/>
                </a:solidFill>
                <a:latin typeface="High Tower Text" pitchFamily="18" charset="0"/>
              </a:rPr>
              <a:t>Settlers vote on ___________</a:t>
            </a:r>
          </a:p>
        </p:txBody>
      </p:sp>
      <p:pic>
        <p:nvPicPr>
          <p:cNvPr id="4" name="Picture 3" descr="us_constitution.jpg"/>
          <p:cNvPicPr>
            <a:picLocks noChangeAspect="1"/>
          </p:cNvPicPr>
          <p:nvPr/>
        </p:nvPicPr>
        <p:blipFill>
          <a:blip r:embed="rId3"/>
          <a:stretch>
            <a:fillRect/>
          </a:stretch>
        </p:blipFill>
        <p:spPr>
          <a:xfrm>
            <a:off x="6172200" y="3962400"/>
            <a:ext cx="1905000" cy="25654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0</TotalTime>
  <Words>1073</Words>
  <Application>Microsoft Office PowerPoint</Application>
  <PresentationFormat>On-screen Show (4:3)</PresentationFormat>
  <Paragraphs>121</Paragraphs>
  <Slides>20</Slides>
  <Notes>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Aspect</vt:lpstr>
      <vt:lpstr>A Divided Nation</vt:lpstr>
      <vt:lpstr>NORTH vs. SOUTH</vt:lpstr>
      <vt:lpstr>The Compromise of 1850</vt:lpstr>
      <vt:lpstr>The Kansas-Nebraska Act</vt:lpstr>
      <vt:lpstr>New Political Parties Emerge</vt:lpstr>
      <vt:lpstr>In-Class Assignment / Homework</vt:lpstr>
      <vt:lpstr>Journal      4/7</vt:lpstr>
      <vt:lpstr>Slide 8</vt:lpstr>
      <vt:lpstr>Popular Sovereignty</vt:lpstr>
      <vt:lpstr>Voting Fraud</vt:lpstr>
      <vt:lpstr>The Sack of Lawrence</vt:lpstr>
      <vt:lpstr>The Pottawatomie Massacre</vt:lpstr>
      <vt:lpstr>In-Class Assignment / Homework</vt:lpstr>
      <vt:lpstr>Civil War in Kansas</vt:lpstr>
      <vt:lpstr>Brooks VS. Sumner</vt:lpstr>
      <vt:lpstr>Election of 1856</vt:lpstr>
      <vt:lpstr>Dred Scott</vt:lpstr>
      <vt:lpstr>Lecompton Constitution Controversy</vt:lpstr>
      <vt:lpstr>John Brown’s Raid</vt:lpstr>
      <vt:lpstr>In-Class Activity / Homework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Divided Nation</dc:title>
  <dc:creator/>
  <cp:lastModifiedBy/>
  <cp:revision>4</cp:revision>
  <dcterms:created xsi:type="dcterms:W3CDTF">2009-04-01T20:47:56Z</dcterms:created>
  <dcterms:modified xsi:type="dcterms:W3CDTF">2009-04-07T16:01:18Z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TC100738461033</vt:lpwstr>
  </property>
</Properties>
</file>