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5"/>
  </p:notesMasterIdLst>
  <p:sldIdLst>
    <p:sldId id="266" r:id="rId2"/>
    <p:sldId id="256" r:id="rId3"/>
    <p:sldId id="259" r:id="rId4"/>
    <p:sldId id="257" r:id="rId5"/>
    <p:sldId id="260" r:id="rId6"/>
    <p:sldId id="261" r:id="rId7"/>
    <p:sldId id="262" r:id="rId8"/>
    <p:sldId id="263" r:id="rId9"/>
    <p:sldId id="264" r:id="rId10"/>
    <p:sldId id="265" r:id="rId11"/>
    <p:sldId id="280" r:id="rId12"/>
    <p:sldId id="279" r:id="rId13"/>
    <p:sldId id="268" r:id="rId14"/>
    <p:sldId id="269" r:id="rId15"/>
    <p:sldId id="276" r:id="rId16"/>
    <p:sldId id="270" r:id="rId17"/>
    <p:sldId id="272" r:id="rId18"/>
    <p:sldId id="271" r:id="rId19"/>
    <p:sldId id="273" r:id="rId20"/>
    <p:sldId id="274" r:id="rId21"/>
    <p:sldId id="275" r:id="rId22"/>
    <p:sldId id="277" r:id="rId23"/>
    <p:sldId id="278" r:id="rId24"/>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396497"/>
    <a:srgbClr val="4478B6"/>
    <a:srgbClr val="FFFF66"/>
    <a:srgbClr val="CC0000"/>
    <a:srgbClr val="B2B2B2"/>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208" autoAdjust="0"/>
    <p:restoredTop sz="74937" autoAdjust="0"/>
  </p:normalViewPr>
  <p:slideViewPr>
    <p:cSldViewPr>
      <p:cViewPr varScale="1">
        <p:scale>
          <a:sx n="37" d="100"/>
          <a:sy n="37" d="100"/>
        </p:scale>
        <p:origin x="-86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latin typeface="+mn-lt"/>
              </a:defRPr>
            </a:lvl1pPr>
          </a:lstStyle>
          <a:p>
            <a:pPr>
              <a:defRPr/>
            </a:pPr>
            <a:fld id="{348C0B67-8204-40CA-9DFF-36F451FE5946}" type="datetimeFigureOut">
              <a:rPr lang="en-US"/>
              <a:pPr>
                <a:defRPr/>
              </a:pPr>
              <a:t>3/5/2009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latin typeface="+mn-lt"/>
              </a:defRPr>
            </a:lvl1pPr>
          </a:lstStyle>
          <a:p>
            <a:pPr>
              <a:defRPr/>
            </a:pPr>
            <a:fld id="{6CFDD0AA-262D-4924-9817-B458D94CBAA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Before the A.O.C all 13 states had their own government, which means that they all subscribed to the idea of a republic, which means that people had an active role, there was no monarch present, and laws were created “by the people, for the people.” </a:t>
            </a:r>
            <a:r>
              <a:rPr lang="en-US" b="1" smtClean="0"/>
              <a:t>Why do you think the states feared a monarch?  </a:t>
            </a:r>
            <a:r>
              <a:rPr lang="en-US" smtClean="0"/>
              <a:t>– All state governments had separation of powers.  </a:t>
            </a:r>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E0AEAF-ED1B-45ED-8578-9355318E9F28}" type="slidenum">
              <a:rPr lang="en-US"/>
              <a:pPr fontAlgn="base">
                <a:spcBef>
                  <a:spcPct val="0"/>
                </a:spcBef>
                <a:spcAft>
                  <a:spcPct val="0"/>
                </a:spcAft>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Checks</a:t>
            </a:r>
            <a:r>
              <a:rPr lang="en-US" baseline="0" dirty="0" smtClean="0"/>
              <a:t> and balances was important to make sure that no one branch gained to much power.  For every power that a branch had, the other two branches had a say.  For example, the president (executive) has the power to make treaties and name judges, but the Senate gives advice and consent.  The president can veto laws, but congress could still pass any law over the </a:t>
            </a:r>
            <a:r>
              <a:rPr lang="en-US" baseline="0" dirty="0" err="1" smtClean="0"/>
              <a:t>Preseident’s</a:t>
            </a:r>
            <a:r>
              <a:rPr lang="en-US" baseline="0" dirty="0" smtClean="0"/>
              <a:t> veto with a 2/3rds vote of each house.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CFDD0AA-262D-4924-9817-B458D94CBAAC}" type="slidenum">
              <a:rPr lang="en-US" smtClean="0"/>
              <a:pPr>
                <a:defRPr/>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Federalists are supporters of the Constitution</a:t>
            </a:r>
            <a:r>
              <a:rPr lang="en-US" baseline="0" dirty="0" smtClean="0"/>
              <a:t>, so they argued that ratifying the Constitution would be beneficial for all and they defended the Constitution.  Leaders of the Federalists were James Madison, John Dickinson (right), and Alexander Hamilton (top </a:t>
            </a:r>
            <a:r>
              <a:rPr lang="en-US" baseline="0" dirty="0" err="1" smtClean="0"/>
              <a:t>pic</a:t>
            </a:r>
            <a:r>
              <a:rPr lang="en-US" baseline="0" dirty="0" smtClean="0"/>
              <a:t>) – Both Washington and Franklin supported the Federalists, but were not necessarily leaders.  Most federalists admitted that the Constitution was not perfect, but it was the best thing that could actually work and stand the test of time – Federalists believed in a Strong National Government</a:t>
            </a:r>
            <a:endParaRPr lang="en-US" dirty="0"/>
          </a:p>
        </p:txBody>
      </p:sp>
      <p:sp>
        <p:nvSpPr>
          <p:cNvPr id="4" name="Slide Number Placeholder 3"/>
          <p:cNvSpPr>
            <a:spLocks noGrp="1"/>
          </p:cNvSpPr>
          <p:nvPr>
            <p:ph type="sldNum" sz="quarter" idx="10"/>
          </p:nvPr>
        </p:nvSpPr>
        <p:spPr/>
        <p:txBody>
          <a:bodyPr/>
          <a:lstStyle/>
          <a:p>
            <a:pPr>
              <a:defRPr/>
            </a:pPr>
            <a:fld id="{6CFDD0AA-262D-4924-9817-B458D94CBAAC}" type="slidenum">
              <a:rPr lang="en-US" smtClean="0"/>
              <a:pPr>
                <a:defRPr/>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Federalists</a:t>
            </a:r>
            <a:r>
              <a:rPr lang="en-US" baseline="0" dirty="0" smtClean="0"/>
              <a:t> papers was comprised of over 85 essays written by Madison, Hamilton, and John Jay, but published under the pen name </a:t>
            </a:r>
            <a:r>
              <a:rPr lang="en-US" baseline="0" dirty="0" err="1" smtClean="0"/>
              <a:t>Publius</a:t>
            </a:r>
            <a:r>
              <a:rPr lang="en-US" baseline="0" dirty="0" smtClean="0"/>
              <a:t>.  The goals of the essays were to explain the advantages of the </a:t>
            </a:r>
            <a:r>
              <a:rPr lang="en-US" baseline="0" dirty="0" err="1" smtClean="0"/>
              <a:t>Constituion</a:t>
            </a:r>
            <a:r>
              <a:rPr lang="en-US" baseline="0" dirty="0" smtClean="0"/>
              <a:t> and to Persuade the states to ratify the Constitution.  Some main arguments were that a strong government was needed to maintain a balance among factions</a:t>
            </a:r>
            <a:r>
              <a:rPr lang="en-US" b="1" baseline="0" dirty="0" smtClean="0"/>
              <a:t>….factions are? – groups with a politic purpose, usually with opposing interests</a:t>
            </a:r>
            <a:endParaRPr lang="en-US" b="0" baseline="0" dirty="0" smtClean="0"/>
          </a:p>
          <a:p>
            <a:endParaRPr lang="en-US" b="0" baseline="0" dirty="0" smtClean="0"/>
          </a:p>
          <a:p>
            <a:r>
              <a:rPr lang="en-US" b="0" baseline="0" dirty="0" smtClean="0"/>
              <a:t>The Federalists papers also argued that a separation of powers would limit the government’s power and lastly the Constitution fixed flaws of the Articles of Confederation …what were some weaknesses of the A.O.C – Congress could not impose taxes, could not regulate trade, 9/13 states needed to agree to pass laws, all states had to agree to amend the articles, no executive to enforce the laws passed by congress, and no judicial branch to interpret laws passed by congress</a:t>
            </a:r>
          </a:p>
        </p:txBody>
      </p:sp>
      <p:sp>
        <p:nvSpPr>
          <p:cNvPr id="4" name="Slide Number Placeholder 3"/>
          <p:cNvSpPr>
            <a:spLocks noGrp="1"/>
          </p:cNvSpPr>
          <p:nvPr>
            <p:ph type="sldNum" sz="quarter" idx="10"/>
          </p:nvPr>
        </p:nvSpPr>
        <p:spPr/>
        <p:txBody>
          <a:bodyPr/>
          <a:lstStyle/>
          <a:p>
            <a:pPr>
              <a:defRPr/>
            </a:pPr>
            <a:fld id="{6CFDD0AA-262D-4924-9817-B458D94CBAAC}" type="slidenum">
              <a:rPr lang="en-US" smtClean="0"/>
              <a:pPr>
                <a:defRPr/>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Anitfederalists</a:t>
            </a:r>
            <a:r>
              <a:rPr lang="en-US" dirty="0" smtClean="0"/>
              <a:t> were against the Constitution.</a:t>
            </a:r>
            <a:r>
              <a:rPr lang="en-US" baseline="0" dirty="0" smtClean="0"/>
              <a:t> Some prominent leaders were Samuel Adams, Patrick Henry, and RICHARD Henry Lee – The </a:t>
            </a:r>
            <a:r>
              <a:rPr lang="en-US" baseline="0" dirty="0" err="1" smtClean="0"/>
              <a:t>antifederalists</a:t>
            </a:r>
            <a:r>
              <a:rPr lang="en-US" baseline="0" dirty="0" smtClean="0"/>
              <a:t> actually outnumbered the Federalists, but they were not as organized, which was a huge disadvantage.  They suspicious of any central </a:t>
            </a:r>
            <a:r>
              <a:rPr lang="en-US" baseline="0" dirty="0" err="1" smtClean="0"/>
              <a:t>power,because</a:t>
            </a:r>
            <a:r>
              <a:rPr lang="en-US" baseline="0" dirty="0" smtClean="0"/>
              <a:t> they feared that the central government would lead to a dictatorship.  The new government favored educated and wealthy people, which scared a large portion of </a:t>
            </a:r>
            <a:r>
              <a:rPr lang="en-US" baseline="0" dirty="0" err="1" smtClean="0"/>
              <a:t>antifederalists</a:t>
            </a:r>
            <a:r>
              <a:rPr lang="en-US" baseline="0" dirty="0" smtClean="0"/>
              <a:t>, because many were farmers and planters. The </a:t>
            </a:r>
            <a:r>
              <a:rPr lang="en-US" baseline="0" dirty="0" err="1" smtClean="0"/>
              <a:t>antifederalists</a:t>
            </a:r>
            <a:r>
              <a:rPr lang="en-US" baseline="0" dirty="0" smtClean="0"/>
              <a:t> criticized the executive branch and the role of the president.  Since they feared that a dictatorship would arise, they demanded that a bill of rights be added to protect their natural rights of life, liberty, and property. </a:t>
            </a:r>
            <a:endParaRPr lang="en-US" dirty="0"/>
          </a:p>
        </p:txBody>
      </p:sp>
      <p:sp>
        <p:nvSpPr>
          <p:cNvPr id="4" name="Slide Number Placeholder 3"/>
          <p:cNvSpPr>
            <a:spLocks noGrp="1"/>
          </p:cNvSpPr>
          <p:nvPr>
            <p:ph type="sldNum" sz="quarter" idx="10"/>
          </p:nvPr>
        </p:nvSpPr>
        <p:spPr/>
        <p:txBody>
          <a:bodyPr/>
          <a:lstStyle/>
          <a:p>
            <a:pPr>
              <a:defRPr/>
            </a:pPr>
            <a:fld id="{6CFDD0AA-262D-4924-9817-B458D94CBAAC}" type="slidenum">
              <a:rPr lang="en-US" smtClean="0"/>
              <a:pPr>
                <a:defRPr/>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Legislative branches = state only, not national</a:t>
            </a:r>
          </a:p>
          <a:p>
            <a:pPr>
              <a:spcBef>
                <a:spcPct val="0"/>
              </a:spcBef>
            </a:pPr>
            <a:r>
              <a:rPr lang="en-US" smtClean="0"/>
              <a:t>Legislative branch = makes laws</a:t>
            </a:r>
          </a:p>
          <a:p>
            <a:pPr>
              <a:spcBef>
                <a:spcPct val="0"/>
              </a:spcBef>
            </a:pPr>
            <a:r>
              <a:rPr lang="en-US" smtClean="0"/>
              <a:t>Executive Branch = executes laws</a:t>
            </a:r>
          </a:p>
          <a:p>
            <a:pPr>
              <a:spcBef>
                <a:spcPct val="0"/>
              </a:spcBef>
            </a:pPr>
            <a:r>
              <a:rPr lang="en-US" smtClean="0"/>
              <a:t>Judicial Branch = interprets laws</a:t>
            </a:r>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A4ADCD-DCB0-4324-9362-65F2C21F1F29}" type="slidenum">
              <a:rPr lang="en-US"/>
              <a:pPr fontAlgn="base">
                <a:spcBef>
                  <a:spcPct val="0"/>
                </a:spcBef>
                <a:spcAft>
                  <a:spcPct val="0"/>
                </a:spcAft>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Define Central government</a:t>
            </a:r>
          </a:p>
          <a:p>
            <a:pPr>
              <a:spcBef>
                <a:spcPct val="0"/>
              </a:spcBef>
            </a:pPr>
            <a:r>
              <a:rPr lang="en-US" smtClean="0"/>
              <a:t>Define Constituency</a:t>
            </a:r>
          </a:p>
          <a:p>
            <a:pPr>
              <a:spcBef>
                <a:spcPct val="0"/>
              </a:spcBef>
            </a:pPr>
            <a:r>
              <a:rPr lang="en-US" smtClean="0"/>
              <a:t>Match the definition with the diagram – Federal = 3 Unitary = 1 Confederation = 2</a:t>
            </a:r>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301F438-E4A8-4F27-B418-B9138D2583BB}" type="slidenum">
              <a:rPr lang="en-US"/>
              <a:pPr fontAlgn="base">
                <a:spcBef>
                  <a:spcPct val="0"/>
                </a:spcBef>
                <a:spcAft>
                  <a:spcPct val="0"/>
                </a:spcAft>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Under the A.O.C. there is a weak central government – why? States can actually ignore federal laws, because they have their own state laws.  The one branch of central government is Congress. Each state has one vote in congress regardless of population</a:t>
            </a:r>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2E9E09B-38A3-4391-B4D0-BC3F6169C5A6}" type="slidenum">
              <a:rPr lang="en-US"/>
              <a:pPr fontAlgn="base">
                <a:spcBef>
                  <a:spcPct val="0"/>
                </a:spcBef>
                <a:spcAft>
                  <a:spcPct val="0"/>
                </a:spcAft>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CFDD0AA-262D-4924-9817-B458D94CBAAC}"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TextEdit="1"/>
          </p:cNvSpPr>
          <p:nvPr>
            <p:ph type="sldImg"/>
          </p:nvPr>
        </p:nvSpPr>
        <p:spPr bwMode="auto">
          <a:noFill/>
          <a:ln>
            <a:solidFill>
              <a:srgbClr val="000000"/>
            </a:solidFill>
            <a:miter lim="800000"/>
            <a:headEnd/>
            <a:tailEnd/>
          </a:ln>
        </p:spPr>
      </p:sp>
      <p:sp>
        <p:nvSpPr>
          <p:cNvPr id="28675"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12 of the 13 states attended the Constitutional convention – Rhode Island refused to attended.  Each state had 1 vote and majority ruled.  James Madison is considered the Father of the Constitution – Framers = Franklin, Washington, John Dickinson, Edward Randolph </a:t>
            </a:r>
          </a:p>
          <a:p>
            <a:r>
              <a:rPr lang="en-US" dirty="0" smtClean="0"/>
              <a:t>The goal of the constitutional convention was to create a new government that would actually work.  The problem was that each state and region had certain ideas that they wanted to protect.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Virginia Plan was the large-state</a:t>
            </a:r>
            <a:r>
              <a:rPr lang="en-US" baseline="0" dirty="0" smtClean="0"/>
              <a:t> plan that held that the power should be separate.  This was a bicameral or 2 house legislature.  It held that the lower house members would be elected by the people, but the upper house would vote for upper house members and the number of members = the state’s population – Power = state governments – </a:t>
            </a:r>
            <a:r>
              <a:rPr lang="en-US" b="1" baseline="0" dirty="0" smtClean="0"/>
              <a:t>why would small states object?  </a:t>
            </a:r>
          </a:p>
          <a:p>
            <a:endParaRPr lang="en-US" b="1" baseline="0" dirty="0" smtClean="0"/>
          </a:p>
          <a:p>
            <a:r>
              <a:rPr lang="en-US" b="0" baseline="0" dirty="0" smtClean="0"/>
              <a:t>The New Jersey Plan is considered the idea plan for small states.  It called for a unicameral or single house legislature where each state has 1 representative.  The power was held in the National </a:t>
            </a:r>
            <a:r>
              <a:rPr lang="en-US" b="0" baseline="0" dirty="0" err="1" smtClean="0"/>
              <a:t>gov’t</a:t>
            </a:r>
            <a:r>
              <a:rPr lang="en-US" b="0" baseline="0" dirty="0" smtClean="0"/>
              <a:t> – </a:t>
            </a:r>
            <a:r>
              <a:rPr lang="en-US" b="1" baseline="0" dirty="0" smtClean="0"/>
              <a:t>why would large states object?</a:t>
            </a:r>
            <a:endParaRPr lang="en-US" b="1" dirty="0"/>
          </a:p>
        </p:txBody>
      </p:sp>
      <p:sp>
        <p:nvSpPr>
          <p:cNvPr id="4" name="Slide Number Placeholder 3"/>
          <p:cNvSpPr>
            <a:spLocks noGrp="1"/>
          </p:cNvSpPr>
          <p:nvPr>
            <p:ph type="sldNum" sz="quarter" idx="10"/>
          </p:nvPr>
        </p:nvSpPr>
        <p:spPr/>
        <p:txBody>
          <a:bodyPr/>
          <a:lstStyle/>
          <a:p>
            <a:pPr>
              <a:defRPr/>
            </a:pPr>
            <a:fld id="{6CFDD0AA-262D-4924-9817-B458D94CBAAC}"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Great</a:t>
            </a:r>
            <a:r>
              <a:rPr lang="en-US" baseline="0" dirty="0" smtClean="0"/>
              <a:t> Compromise was established by a committee to take ideas from both plans and interrelate them into one idea that everyone would like.  The Great Compromise called for a bicameral legislature.  The Lower House, where the number of members would equal the states population and the upper house, where there was an equal number of reps from each state.  It also incorporated the 3/5</a:t>
            </a:r>
            <a:r>
              <a:rPr lang="en-US" baseline="30000" dirty="0" smtClean="0"/>
              <a:t>ths</a:t>
            </a:r>
            <a:r>
              <a:rPr lang="en-US" baseline="0" dirty="0" smtClean="0"/>
              <a:t> compromise, which held that 3/5ths of the slave population would count for taxation and representation.  The fugitive slave act was also incorporated, which stated that any slave that fled to a “free state” must be returned to his/her original state.  The Slave Trade Clause was an agreement that slave trade would continue for another 20 years </a:t>
            </a:r>
            <a:endParaRPr lang="en-US" dirty="0"/>
          </a:p>
        </p:txBody>
      </p:sp>
      <p:sp>
        <p:nvSpPr>
          <p:cNvPr id="4" name="Slide Number Placeholder 3"/>
          <p:cNvSpPr>
            <a:spLocks noGrp="1"/>
          </p:cNvSpPr>
          <p:nvPr>
            <p:ph type="sldNum" sz="quarter" idx="10"/>
          </p:nvPr>
        </p:nvSpPr>
        <p:spPr/>
        <p:txBody>
          <a:bodyPr/>
          <a:lstStyle/>
          <a:p>
            <a:pPr>
              <a:defRPr/>
            </a:pPr>
            <a:fld id="{6CFDD0AA-262D-4924-9817-B458D94CBAAC}"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For example, Congress can make laws, but it’s hard to pass and change because it has to pass by 2/3rds vote. Congress has the power to conduct foreign relations including: making treaties, but could not regulate trade.  Congress can borrow and coin money, but congress could not impose or collect taxes.  Congress could establish a national army, but could not use taxes to pay army because they could not collect taxes. </a:t>
            </a:r>
            <a:endParaRPr lang="en-US" dirty="0"/>
          </a:p>
        </p:txBody>
      </p:sp>
      <p:sp>
        <p:nvSpPr>
          <p:cNvPr id="4" name="Slide Number Placeholder 3"/>
          <p:cNvSpPr>
            <a:spLocks noGrp="1"/>
          </p:cNvSpPr>
          <p:nvPr>
            <p:ph type="sldNum" sz="quarter" idx="10"/>
          </p:nvPr>
        </p:nvSpPr>
        <p:spPr/>
        <p:txBody>
          <a:bodyPr/>
          <a:lstStyle/>
          <a:p>
            <a:pPr>
              <a:defRPr/>
            </a:pPr>
            <a:fld id="{6CFDD0AA-262D-4924-9817-B458D94CBAAC}" type="slidenum">
              <a:rPr lang="en-US" smtClean="0"/>
              <a:pPr>
                <a:defRPr/>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27B66F0-AE3D-452B-B75E-FAC7E4F3B06F}" type="datetimeFigureOut">
              <a:rPr lang="en-US"/>
              <a:pPr>
                <a:defRPr/>
              </a:pPr>
              <a:t>3/5/2009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6BAF5F9-C942-4A72-A9A9-4C7A0FCF80F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10E544E-BC78-487B-97C0-860A1E4761C4}" type="datetimeFigureOut">
              <a:rPr lang="en-US"/>
              <a:pPr>
                <a:defRPr/>
              </a:pPr>
              <a:t>3/5/2009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C3EB70-D4BF-41C7-90EE-6630C9E855B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F52DCD1-1FFC-4762-A7DC-E30723A58C8B}" type="datetimeFigureOut">
              <a:rPr lang="en-US"/>
              <a:pPr>
                <a:defRPr/>
              </a:pPr>
              <a:t>3/5/2009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03EAE2-DCFA-4BA3-BEE3-024653E01FF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161F4A-D0D2-4A74-99EC-93598830D280}" type="datetimeFigureOut">
              <a:rPr lang="en-US"/>
              <a:pPr>
                <a:defRPr/>
              </a:pPr>
              <a:t>3/5/2009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4E51AC-3E4F-48E3-BF4B-9E9A473F14E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D265C36-F3D4-4E06-A288-03FE158BB4D3}" type="datetimeFigureOut">
              <a:rPr lang="en-US"/>
              <a:pPr>
                <a:defRPr/>
              </a:pPr>
              <a:t>3/5/2009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2110F4-3E68-427D-9B55-4202A0C5219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150BE41-EA09-4750-BBCB-1045A8F1B9A5}" type="datetimeFigureOut">
              <a:rPr lang="en-US"/>
              <a:pPr>
                <a:defRPr/>
              </a:pPr>
              <a:t>3/5/2009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B45253-BA90-45AC-8BAF-37BC1EC5727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A5CBA44-67AC-4DE6-88A7-8C9E3BB45E7A}" type="datetimeFigureOut">
              <a:rPr lang="en-US"/>
              <a:pPr>
                <a:defRPr/>
              </a:pPr>
              <a:t>3/5/2009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9C051F6-72D0-48B5-A0BA-CF0AD823DA8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87E1E87-36A0-49E9-99AB-8EDED3D9ECD7}" type="datetimeFigureOut">
              <a:rPr lang="en-US"/>
              <a:pPr>
                <a:defRPr/>
              </a:pPr>
              <a:t>3/5/2009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8759F2F-66B6-497C-8145-EF24FCC7E45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7745C59-03CA-459F-AC5D-A54AFB1E5C69}" type="datetimeFigureOut">
              <a:rPr lang="en-US"/>
              <a:pPr>
                <a:defRPr/>
              </a:pPr>
              <a:t>3/5/2009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FFEA62B-24C0-48CD-94EE-ACFD9D47082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8F94A8B-89CF-4705-9B74-88CB35CF0C3F}" type="datetimeFigureOut">
              <a:rPr lang="en-US"/>
              <a:pPr>
                <a:defRPr/>
              </a:pPr>
              <a:t>3/5/2009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0B49766-5511-4E86-81ED-A5613A5A338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A014ADA-C101-4519-8A55-D9E0843C0065}" type="datetimeFigureOut">
              <a:rPr lang="en-US"/>
              <a:pPr>
                <a:defRPr/>
              </a:pPr>
              <a:t>3/5/2009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BFAB10-4E09-405F-A689-01E7C2FA5AB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b="0" smtClean="0">
                <a:solidFill>
                  <a:schemeClr val="tx1">
                    <a:tint val="75000"/>
                  </a:schemeClr>
                </a:solidFill>
                <a:latin typeface="+mn-lt"/>
              </a:defRPr>
            </a:lvl1pPr>
          </a:lstStyle>
          <a:p>
            <a:pPr>
              <a:defRPr/>
            </a:pPr>
            <a:fld id="{8517843A-E0D2-428B-948D-D538945ED25F}" type="datetimeFigureOut">
              <a:rPr lang="en-US"/>
              <a:pPr>
                <a:defRPr/>
              </a:pPr>
              <a:t>3/5/2009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b="0" smtClean="0">
                <a:solidFill>
                  <a:schemeClr val="tx1">
                    <a:tint val="75000"/>
                  </a:schemeClr>
                </a:solidFill>
                <a:latin typeface="+mn-lt"/>
              </a:defRPr>
            </a:lvl1pPr>
          </a:lstStyle>
          <a:p>
            <a:pPr>
              <a:defRPr/>
            </a:pPr>
            <a:fld id="{D35B7DAE-95A5-49BC-88BC-1F616ECF413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hippocampus.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4338" name="Title 1"/>
          <p:cNvSpPr>
            <a:spLocks noGrp="1"/>
          </p:cNvSpPr>
          <p:nvPr>
            <p:ph type="ctrTitle"/>
          </p:nvPr>
        </p:nvSpPr>
        <p:spPr>
          <a:xfrm>
            <a:off x="609600" y="304800"/>
            <a:ext cx="7772400" cy="1470025"/>
          </a:xfrm>
        </p:spPr>
        <p:txBody>
          <a:bodyPr/>
          <a:lstStyle/>
          <a:p>
            <a:r>
              <a:rPr lang="en-US" smtClean="0"/>
              <a:t>Journal 						2/26</a:t>
            </a:r>
          </a:p>
        </p:txBody>
      </p:sp>
      <p:sp>
        <p:nvSpPr>
          <p:cNvPr id="3" name="Subtitle 2"/>
          <p:cNvSpPr>
            <a:spLocks noGrp="1"/>
          </p:cNvSpPr>
          <p:nvPr>
            <p:ph type="subTitle" idx="1"/>
          </p:nvPr>
        </p:nvSpPr>
        <p:spPr>
          <a:xfrm>
            <a:off x="609600" y="1981200"/>
            <a:ext cx="7239000" cy="2362200"/>
          </a:xfrm>
        </p:spPr>
        <p:txBody>
          <a:bodyPr rtlCol="0">
            <a:normAutofit lnSpcReduction="10000"/>
          </a:bodyPr>
          <a:lstStyle/>
          <a:p>
            <a:pPr fontAlgn="auto">
              <a:spcAft>
                <a:spcPts val="0"/>
              </a:spcAft>
              <a:buFont typeface="Arial" pitchFamily="34" charset="0"/>
              <a:buNone/>
              <a:defRPr/>
            </a:pPr>
            <a:r>
              <a:rPr lang="en-US" sz="3600" dirty="0" smtClean="0">
                <a:solidFill>
                  <a:srgbClr val="FF0000"/>
                </a:solidFill>
              </a:rPr>
              <a:t>What is a Republic?</a:t>
            </a:r>
          </a:p>
          <a:p>
            <a:pPr fontAlgn="auto">
              <a:spcAft>
                <a:spcPts val="0"/>
              </a:spcAft>
              <a:buFont typeface="Arial" pitchFamily="34" charset="0"/>
              <a:buNone/>
              <a:defRPr/>
            </a:pPr>
            <a:r>
              <a:rPr lang="en-US" sz="3600" dirty="0" smtClean="0">
                <a:solidFill>
                  <a:srgbClr val="FF0000"/>
                </a:solidFill>
              </a:rPr>
              <a:t>What is Republican Motherhood?</a:t>
            </a:r>
          </a:p>
          <a:p>
            <a:pPr fontAlgn="auto">
              <a:spcAft>
                <a:spcPts val="0"/>
              </a:spcAft>
              <a:buFont typeface="Arial" pitchFamily="34" charset="0"/>
              <a:buNone/>
              <a:defRPr/>
            </a:pPr>
            <a:r>
              <a:rPr lang="en-US" sz="3600" dirty="0" smtClean="0">
                <a:solidFill>
                  <a:srgbClr val="FF0000"/>
                </a:solidFill>
              </a:rPr>
              <a:t>Turn to page 145 if you need help </a:t>
            </a:r>
            <a:r>
              <a:rPr lang="en-US" sz="3600" smtClean="0">
                <a:solidFill>
                  <a:srgbClr val="FF0000"/>
                </a:solidFill>
              </a:rPr>
              <a:t>answering these</a:t>
            </a:r>
            <a:endParaRPr lang="en-US" sz="36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7650" name="Title 3"/>
          <p:cNvSpPr>
            <a:spLocks noGrp="1"/>
          </p:cNvSpPr>
          <p:nvPr>
            <p:ph type="title"/>
          </p:nvPr>
        </p:nvSpPr>
        <p:spPr>
          <a:xfrm>
            <a:off x="457200" y="0"/>
            <a:ext cx="8229600" cy="1143000"/>
          </a:xfrm>
        </p:spPr>
        <p:txBody>
          <a:bodyPr/>
          <a:lstStyle/>
          <a:p>
            <a:r>
              <a:rPr lang="en-US" sz="4900" dirty="0" smtClean="0">
                <a:solidFill>
                  <a:srgbClr val="CC0000"/>
                </a:solidFill>
                <a:latin typeface="Monotype Corsiva" pitchFamily="66" charset="0"/>
              </a:rPr>
              <a:t>The Great Compromise</a:t>
            </a:r>
          </a:p>
        </p:txBody>
      </p:sp>
      <p:sp>
        <p:nvSpPr>
          <p:cNvPr id="27651" name="Content Placeholder 4"/>
          <p:cNvSpPr>
            <a:spLocks noGrp="1"/>
          </p:cNvSpPr>
          <p:nvPr>
            <p:ph idx="1"/>
          </p:nvPr>
        </p:nvSpPr>
        <p:spPr>
          <a:xfrm>
            <a:off x="381000" y="914400"/>
            <a:ext cx="8229600" cy="3276599"/>
          </a:xfrm>
        </p:spPr>
        <p:txBody>
          <a:bodyPr/>
          <a:lstStyle/>
          <a:p>
            <a:r>
              <a:rPr lang="en-US" dirty="0" smtClean="0">
                <a:solidFill>
                  <a:srgbClr val="FFFF66"/>
                </a:solidFill>
              </a:rPr>
              <a:t>Bicameral</a:t>
            </a:r>
          </a:p>
          <a:p>
            <a:pPr lvl="1"/>
            <a:r>
              <a:rPr lang="en-US" dirty="0" smtClean="0">
                <a:solidFill>
                  <a:srgbClr val="FFFF66"/>
                </a:solidFill>
              </a:rPr>
              <a:t>_____ House:</a:t>
            </a:r>
          </a:p>
          <a:p>
            <a:pPr lvl="1"/>
            <a:r>
              <a:rPr lang="en-US" dirty="0" smtClean="0">
                <a:solidFill>
                  <a:srgbClr val="FFFF66"/>
                </a:solidFill>
              </a:rPr>
              <a:t>_____ House:</a:t>
            </a:r>
          </a:p>
          <a:p>
            <a:r>
              <a:rPr lang="en-US" dirty="0" smtClean="0">
                <a:solidFill>
                  <a:srgbClr val="FFFF66"/>
                </a:solidFill>
              </a:rPr>
              <a:t>______ compromise:</a:t>
            </a:r>
          </a:p>
          <a:p>
            <a:pPr lvl="1"/>
            <a:r>
              <a:rPr lang="en-US" dirty="0" smtClean="0">
                <a:solidFill>
                  <a:srgbClr val="FFFF66"/>
                </a:solidFill>
              </a:rPr>
              <a:t>Fugitive ____ Act:</a:t>
            </a:r>
          </a:p>
          <a:p>
            <a:pPr lvl="1"/>
            <a:r>
              <a:rPr lang="en-US" dirty="0" smtClean="0">
                <a:solidFill>
                  <a:srgbClr val="FFFF66"/>
                </a:solidFill>
              </a:rPr>
              <a:t>Slave ____ Clause:</a:t>
            </a:r>
          </a:p>
        </p:txBody>
      </p:sp>
      <p:pic>
        <p:nvPicPr>
          <p:cNvPr id="4" name="Picture 3" descr="the plans.jpg"/>
          <p:cNvPicPr>
            <a:picLocks noChangeAspect="1"/>
          </p:cNvPicPr>
          <p:nvPr/>
        </p:nvPicPr>
        <p:blipFill>
          <a:blip r:embed="rId3"/>
          <a:stretch>
            <a:fillRect/>
          </a:stretch>
        </p:blipFill>
        <p:spPr>
          <a:xfrm>
            <a:off x="0" y="4190999"/>
            <a:ext cx="9144000" cy="272561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04800"/>
            <a:ext cx="7772400" cy="1143000"/>
          </a:xfrm>
        </p:spPr>
        <p:txBody>
          <a:bodyPr/>
          <a:lstStyle/>
          <a:p>
            <a:pPr eaLnBrk="1" hangingPunct="1"/>
            <a:r>
              <a:rPr lang="en-US" dirty="0" smtClean="0">
                <a:solidFill>
                  <a:schemeClr val="bg1"/>
                </a:solidFill>
              </a:rPr>
              <a:t>Powers of congress</a:t>
            </a:r>
          </a:p>
        </p:txBody>
      </p:sp>
      <p:sp>
        <p:nvSpPr>
          <p:cNvPr id="8195" name="Rectangle 3"/>
          <p:cNvSpPr>
            <a:spLocks noChangeArrowheads="1"/>
          </p:cNvSpPr>
          <p:nvPr/>
        </p:nvSpPr>
        <p:spPr bwMode="auto">
          <a:xfrm>
            <a:off x="228600" y="609600"/>
            <a:ext cx="3810000" cy="5943600"/>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8196" name="Rectangle 4"/>
          <p:cNvSpPr>
            <a:spLocks noChangeArrowheads="1"/>
          </p:cNvSpPr>
          <p:nvPr/>
        </p:nvSpPr>
        <p:spPr bwMode="auto">
          <a:xfrm>
            <a:off x="5105400" y="609600"/>
            <a:ext cx="3810000" cy="5943600"/>
          </a:xfrm>
          <a:prstGeom prst="rect">
            <a:avLst/>
          </a:prstGeom>
          <a:solidFill>
            <a:srgbClr val="0000FF"/>
          </a:solidFill>
          <a:ln w="9525">
            <a:solidFill>
              <a:schemeClr val="tx1"/>
            </a:solidFill>
            <a:miter lim="800000"/>
            <a:headEnd/>
            <a:tailEnd/>
          </a:ln>
        </p:spPr>
        <p:txBody>
          <a:bodyPr wrap="none" anchor="ctr"/>
          <a:lstStyle/>
          <a:p>
            <a:endParaRPr lang="en-US"/>
          </a:p>
        </p:txBody>
      </p:sp>
      <p:sp>
        <p:nvSpPr>
          <p:cNvPr id="8197" name="Text Box 5"/>
          <p:cNvSpPr txBox="1">
            <a:spLocks noChangeArrowheads="1"/>
          </p:cNvSpPr>
          <p:nvPr/>
        </p:nvSpPr>
        <p:spPr bwMode="auto">
          <a:xfrm>
            <a:off x="304800" y="609600"/>
            <a:ext cx="3657600" cy="5694363"/>
          </a:xfrm>
          <a:prstGeom prst="rect">
            <a:avLst/>
          </a:prstGeom>
          <a:noFill/>
          <a:ln w="9525">
            <a:noFill/>
            <a:miter lim="800000"/>
            <a:headEnd/>
            <a:tailEnd/>
          </a:ln>
        </p:spPr>
        <p:txBody>
          <a:bodyPr>
            <a:spAutoFit/>
          </a:bodyPr>
          <a:lstStyle/>
          <a:p>
            <a:pPr>
              <a:spcBef>
                <a:spcPct val="50000"/>
              </a:spcBef>
            </a:pPr>
            <a:r>
              <a:rPr lang="en-US" sz="2800">
                <a:solidFill>
                  <a:schemeClr val="bg1"/>
                </a:solidFill>
              </a:rPr>
              <a:t>Make laws</a:t>
            </a:r>
          </a:p>
          <a:p>
            <a:pPr>
              <a:spcBef>
                <a:spcPct val="50000"/>
              </a:spcBef>
            </a:pPr>
            <a:endParaRPr lang="en-US" sz="2800">
              <a:solidFill>
                <a:schemeClr val="bg1"/>
              </a:solidFill>
            </a:endParaRPr>
          </a:p>
          <a:p>
            <a:pPr>
              <a:spcBef>
                <a:spcPct val="50000"/>
              </a:spcBef>
            </a:pPr>
            <a:r>
              <a:rPr lang="en-US" sz="2800">
                <a:solidFill>
                  <a:schemeClr val="bg1"/>
                </a:solidFill>
              </a:rPr>
              <a:t>Conduct foreign relations including:</a:t>
            </a:r>
          </a:p>
          <a:p>
            <a:pPr>
              <a:spcBef>
                <a:spcPct val="50000"/>
              </a:spcBef>
            </a:pPr>
            <a:endParaRPr lang="en-US" sz="2800">
              <a:solidFill>
                <a:schemeClr val="bg1"/>
              </a:solidFill>
            </a:endParaRPr>
          </a:p>
          <a:p>
            <a:pPr>
              <a:spcBef>
                <a:spcPct val="50000"/>
              </a:spcBef>
            </a:pPr>
            <a:r>
              <a:rPr lang="en-US" sz="2800">
                <a:solidFill>
                  <a:schemeClr val="bg1"/>
                </a:solidFill>
              </a:rPr>
              <a:t>Borrow and coin ________</a:t>
            </a:r>
          </a:p>
          <a:p>
            <a:pPr>
              <a:spcBef>
                <a:spcPct val="50000"/>
              </a:spcBef>
            </a:pPr>
            <a:endParaRPr lang="en-US" sz="2800">
              <a:solidFill>
                <a:schemeClr val="bg1"/>
              </a:solidFill>
            </a:endParaRPr>
          </a:p>
          <a:p>
            <a:pPr>
              <a:spcBef>
                <a:spcPct val="50000"/>
              </a:spcBef>
            </a:pPr>
            <a:r>
              <a:rPr lang="en-US" sz="2800">
                <a:solidFill>
                  <a:schemeClr val="bg1"/>
                </a:solidFill>
              </a:rPr>
              <a:t>Establish a national</a:t>
            </a:r>
            <a:r>
              <a:rPr lang="en-US" sz="2800"/>
              <a:t> </a:t>
            </a:r>
            <a:r>
              <a:rPr lang="en-US" sz="2800">
                <a:solidFill>
                  <a:schemeClr val="bg1"/>
                </a:solidFill>
              </a:rPr>
              <a:t>________</a:t>
            </a:r>
          </a:p>
        </p:txBody>
      </p:sp>
      <p:sp>
        <p:nvSpPr>
          <p:cNvPr id="8198" name="WordArt 6"/>
          <p:cNvSpPr>
            <a:spLocks noChangeArrowheads="1" noChangeShapeType="1" noTextEdit="1"/>
          </p:cNvSpPr>
          <p:nvPr/>
        </p:nvSpPr>
        <p:spPr bwMode="auto">
          <a:xfrm>
            <a:off x="4038600" y="914400"/>
            <a:ext cx="1066800" cy="638175"/>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outerShdw>
                </a:effectLst>
                <a:latin typeface="Arial Black"/>
              </a:rPr>
              <a:t>BUT</a:t>
            </a:r>
          </a:p>
        </p:txBody>
      </p:sp>
      <p:sp>
        <p:nvSpPr>
          <p:cNvPr id="8199" name="Text Box 7"/>
          <p:cNvSpPr txBox="1">
            <a:spLocks noChangeArrowheads="1"/>
          </p:cNvSpPr>
          <p:nvPr/>
        </p:nvSpPr>
        <p:spPr bwMode="auto">
          <a:xfrm>
            <a:off x="5181600" y="685800"/>
            <a:ext cx="3657600" cy="5540375"/>
          </a:xfrm>
          <a:prstGeom prst="rect">
            <a:avLst/>
          </a:prstGeom>
          <a:noFill/>
          <a:ln w="9525">
            <a:noFill/>
            <a:miter lim="800000"/>
            <a:headEnd/>
            <a:tailEnd/>
          </a:ln>
        </p:spPr>
        <p:txBody>
          <a:bodyPr>
            <a:spAutoFit/>
          </a:bodyPr>
          <a:lstStyle/>
          <a:p>
            <a:pPr>
              <a:spcBef>
                <a:spcPct val="50000"/>
              </a:spcBef>
            </a:pPr>
            <a:r>
              <a:rPr lang="en-US" sz="2800">
                <a:solidFill>
                  <a:schemeClr val="bg1"/>
                </a:solidFill>
              </a:rPr>
              <a:t>Hard to pass and change b/c:</a:t>
            </a:r>
          </a:p>
          <a:p>
            <a:pPr>
              <a:spcBef>
                <a:spcPct val="50000"/>
              </a:spcBef>
            </a:pPr>
            <a:r>
              <a:rPr lang="en-US" sz="2800">
                <a:solidFill>
                  <a:schemeClr val="bg1"/>
                </a:solidFill>
              </a:rPr>
              <a:t>Could not regulate ________</a:t>
            </a:r>
          </a:p>
          <a:p>
            <a:pPr>
              <a:spcBef>
                <a:spcPct val="50000"/>
              </a:spcBef>
            </a:pPr>
            <a:endParaRPr lang="en-US" sz="2800">
              <a:solidFill>
                <a:schemeClr val="bg1"/>
              </a:solidFill>
            </a:endParaRPr>
          </a:p>
          <a:p>
            <a:pPr>
              <a:spcBef>
                <a:spcPct val="50000"/>
              </a:spcBef>
            </a:pPr>
            <a:r>
              <a:rPr lang="en-US" sz="2800">
                <a:solidFill>
                  <a:schemeClr val="bg1"/>
                </a:solidFill>
              </a:rPr>
              <a:t>Could not impose or collect______________</a:t>
            </a:r>
          </a:p>
          <a:p>
            <a:pPr>
              <a:spcBef>
                <a:spcPct val="50000"/>
              </a:spcBef>
            </a:pPr>
            <a:endParaRPr lang="en-US" sz="2800">
              <a:solidFill>
                <a:schemeClr val="bg1"/>
              </a:solidFill>
            </a:endParaRPr>
          </a:p>
          <a:p>
            <a:pPr>
              <a:spcBef>
                <a:spcPct val="50000"/>
              </a:spcBef>
            </a:pPr>
            <a:r>
              <a:rPr lang="en-US" sz="2800">
                <a:solidFill>
                  <a:schemeClr val="bg1"/>
                </a:solidFill>
              </a:rPr>
              <a:t>Could not us taxes to pay army b/c:</a:t>
            </a:r>
            <a:r>
              <a:rPr lang="en-US" sz="3200">
                <a:solidFill>
                  <a:schemeClr val="bg1"/>
                </a:solidFill>
              </a:rPr>
              <a:t> </a:t>
            </a:r>
          </a:p>
        </p:txBody>
      </p:sp>
      <p:sp>
        <p:nvSpPr>
          <p:cNvPr id="8200" name="WordArt 8"/>
          <p:cNvSpPr>
            <a:spLocks noChangeArrowheads="1" noChangeShapeType="1" noTextEdit="1"/>
          </p:cNvSpPr>
          <p:nvPr/>
        </p:nvSpPr>
        <p:spPr bwMode="auto">
          <a:xfrm>
            <a:off x="4038600" y="2333625"/>
            <a:ext cx="1066800" cy="638175"/>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outerShdw>
                </a:effectLst>
                <a:latin typeface="Arial Black"/>
              </a:rPr>
              <a:t>BUT</a:t>
            </a:r>
          </a:p>
        </p:txBody>
      </p:sp>
      <p:sp>
        <p:nvSpPr>
          <p:cNvPr id="8201" name="WordArt 9"/>
          <p:cNvSpPr>
            <a:spLocks noChangeArrowheads="1" noChangeShapeType="1" noTextEdit="1"/>
          </p:cNvSpPr>
          <p:nvPr/>
        </p:nvSpPr>
        <p:spPr bwMode="auto">
          <a:xfrm>
            <a:off x="4038600" y="3933825"/>
            <a:ext cx="1066800" cy="638175"/>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outerShdw>
                </a:effectLst>
                <a:latin typeface="Arial Black"/>
              </a:rPr>
              <a:t>BUT</a:t>
            </a:r>
          </a:p>
        </p:txBody>
      </p:sp>
      <p:sp>
        <p:nvSpPr>
          <p:cNvPr id="8202" name="WordArt 10"/>
          <p:cNvSpPr>
            <a:spLocks noChangeArrowheads="1" noChangeShapeType="1" noTextEdit="1"/>
          </p:cNvSpPr>
          <p:nvPr/>
        </p:nvSpPr>
        <p:spPr bwMode="auto">
          <a:xfrm>
            <a:off x="4038600" y="5534025"/>
            <a:ext cx="1066800" cy="638175"/>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outerShdw>
                </a:effectLst>
                <a:latin typeface="Arial Black"/>
              </a:rPr>
              <a:t>BUT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pic>
        <p:nvPicPr>
          <p:cNvPr id="4" name="Picture 3" descr="checkandbalance.jpg"/>
          <p:cNvPicPr>
            <a:picLocks noChangeAspect="1"/>
          </p:cNvPicPr>
          <p:nvPr/>
        </p:nvPicPr>
        <p:blipFill>
          <a:blip r:embed="rId3"/>
          <a:stretch>
            <a:fillRect/>
          </a:stretch>
        </p:blipFill>
        <p:spPr>
          <a:xfrm>
            <a:off x="457200" y="0"/>
            <a:ext cx="8077200" cy="651108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32770" name="Rectangle 2"/>
          <p:cNvSpPr>
            <a:spLocks noGrp="1"/>
          </p:cNvSpPr>
          <p:nvPr>
            <p:ph type="title"/>
          </p:nvPr>
        </p:nvSpPr>
        <p:spPr/>
        <p:txBody>
          <a:bodyPr/>
          <a:lstStyle/>
          <a:p>
            <a:r>
              <a:rPr lang="en-US" sz="4900" smtClean="0">
                <a:solidFill>
                  <a:srgbClr val="CC0000"/>
                </a:solidFill>
                <a:latin typeface="Monotype Corsiva" pitchFamily="66" charset="0"/>
              </a:rPr>
              <a:t>In-Class Activity/Homework</a:t>
            </a:r>
          </a:p>
        </p:txBody>
      </p:sp>
      <p:sp>
        <p:nvSpPr>
          <p:cNvPr id="32771" name="Rectangle 3"/>
          <p:cNvSpPr>
            <a:spLocks noGrp="1"/>
          </p:cNvSpPr>
          <p:nvPr>
            <p:ph type="body" idx="1"/>
          </p:nvPr>
        </p:nvSpPr>
        <p:spPr/>
        <p:txBody>
          <a:bodyPr/>
          <a:lstStyle/>
          <a:p>
            <a:r>
              <a:rPr lang="en-US" smtClean="0"/>
              <a:t>Complete Chapter 5 Notes Guide</a:t>
            </a:r>
          </a:p>
          <a:p>
            <a:pPr lvl="1"/>
            <a:r>
              <a:rPr lang="en-US" smtClean="0"/>
              <a:t>Due at the beginning of next hour (3/4)</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r>
              <a:rPr lang="en-US" sz="4900" smtClean="0">
                <a:solidFill>
                  <a:srgbClr val="CC0000"/>
                </a:solidFill>
                <a:latin typeface="Monotype Corsiva" pitchFamily="66" charset="0"/>
              </a:rPr>
              <a:t>Journal 						3/4</a:t>
            </a:r>
          </a:p>
        </p:txBody>
      </p:sp>
      <p:sp>
        <p:nvSpPr>
          <p:cNvPr id="33795" name="Rectangle 3"/>
          <p:cNvSpPr>
            <a:spLocks noGrp="1"/>
          </p:cNvSpPr>
          <p:nvPr>
            <p:ph type="body" idx="1"/>
          </p:nvPr>
        </p:nvSpPr>
        <p:spPr/>
        <p:txBody>
          <a:bodyPr/>
          <a:lstStyle/>
          <a:p>
            <a:r>
              <a:rPr lang="en-US" dirty="0" smtClean="0">
                <a:solidFill>
                  <a:srgbClr val="FFFF00"/>
                </a:solidFill>
              </a:rPr>
              <a:t>Does your document support the Constitution? Explain</a:t>
            </a:r>
          </a:p>
          <a:p>
            <a:r>
              <a:rPr lang="en-US" dirty="0" smtClean="0">
                <a:solidFill>
                  <a:srgbClr val="FFFF00"/>
                </a:solidFill>
              </a:rPr>
              <a:t>What is your document arguing?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41988" name="WordArt 4"/>
          <p:cNvSpPr>
            <a:spLocks noChangeArrowheads="1" noChangeShapeType="1" noTextEdit="1"/>
          </p:cNvSpPr>
          <p:nvPr/>
        </p:nvSpPr>
        <p:spPr bwMode="auto">
          <a:xfrm rot="-969071">
            <a:off x="304800" y="1219200"/>
            <a:ext cx="8610600" cy="1447800"/>
          </a:xfrm>
          <a:prstGeom prst="rect">
            <a:avLst/>
          </a:prstGeom>
        </p:spPr>
        <p:txBody>
          <a:bodyPr wrap="none" fromWordArt="1">
            <a:prstTxWarp prst="textPlain">
              <a:avLst>
                <a:gd name="adj" fmla="val 50000"/>
              </a:avLst>
            </a:prstTxWarp>
          </a:bodyPr>
          <a:lstStyle/>
          <a:p>
            <a:pPr algn="ctr"/>
            <a:r>
              <a:rPr lang="en-US" sz="3600" i="1" kern="10">
                <a:ln w="25400">
                  <a:solidFill>
                    <a:srgbClr val="CC0000"/>
                  </a:solidFill>
                  <a:round/>
                  <a:headEnd/>
                  <a:tailEnd/>
                </a:ln>
                <a:solidFill>
                  <a:srgbClr val="FFFF66"/>
                </a:solidFill>
                <a:effectLst>
                  <a:outerShdw dist="35921" dir="2700000" algn="ctr" rotWithShape="0">
                    <a:srgbClr val="808080">
                      <a:alpha val="80000"/>
                    </a:srgbClr>
                  </a:outerShdw>
                </a:effectLst>
                <a:latin typeface="Cambria"/>
              </a:rPr>
              <a:t>Ratifying the Constitution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35842" name="Rectangle 2"/>
          <p:cNvSpPr>
            <a:spLocks noGrp="1"/>
          </p:cNvSpPr>
          <p:nvPr>
            <p:ph type="title"/>
          </p:nvPr>
        </p:nvSpPr>
        <p:spPr>
          <a:xfrm>
            <a:off x="4038600" y="0"/>
            <a:ext cx="5105400" cy="1143000"/>
          </a:xfrm>
        </p:spPr>
        <p:txBody>
          <a:bodyPr/>
          <a:lstStyle/>
          <a:p>
            <a:r>
              <a:rPr lang="en-US" sz="4900" dirty="0" smtClean="0">
                <a:solidFill>
                  <a:srgbClr val="CC0000"/>
                </a:solidFill>
                <a:latin typeface="Monotype Corsiva" pitchFamily="66" charset="0"/>
              </a:rPr>
              <a:t>The Federalists</a:t>
            </a:r>
          </a:p>
        </p:txBody>
      </p:sp>
      <p:sp>
        <p:nvSpPr>
          <p:cNvPr id="35843" name="Rectangle 3"/>
          <p:cNvSpPr>
            <a:spLocks noGrp="1"/>
          </p:cNvSpPr>
          <p:nvPr>
            <p:ph type="body" idx="1"/>
          </p:nvPr>
        </p:nvSpPr>
        <p:spPr>
          <a:xfrm>
            <a:off x="5181600" y="1371600"/>
            <a:ext cx="3657600" cy="4953000"/>
          </a:xfrm>
        </p:spPr>
        <p:txBody>
          <a:bodyPr/>
          <a:lstStyle/>
          <a:p>
            <a:r>
              <a:rPr lang="en-US" dirty="0" smtClean="0">
                <a:solidFill>
                  <a:srgbClr val="FFFF66"/>
                </a:solidFill>
              </a:rPr>
              <a:t>______ of the Constitution</a:t>
            </a:r>
          </a:p>
          <a:p>
            <a:r>
              <a:rPr lang="en-US" dirty="0" smtClean="0">
                <a:solidFill>
                  <a:srgbClr val="FFFF66"/>
                </a:solidFill>
              </a:rPr>
              <a:t>Leaders:</a:t>
            </a:r>
          </a:p>
          <a:p>
            <a:r>
              <a:rPr lang="en-US" dirty="0" smtClean="0">
                <a:solidFill>
                  <a:srgbClr val="FFFF66"/>
                </a:solidFill>
              </a:rPr>
              <a:t>Admitted the Constitution was not perfect, but:</a:t>
            </a:r>
          </a:p>
          <a:p>
            <a:r>
              <a:rPr lang="en-US" dirty="0" smtClean="0">
                <a:solidFill>
                  <a:srgbClr val="FFFF66"/>
                </a:solidFill>
              </a:rPr>
              <a:t>Believed in a ______ National Government</a:t>
            </a:r>
          </a:p>
        </p:txBody>
      </p:sp>
      <p:pic>
        <p:nvPicPr>
          <p:cNvPr id="5" name="Picture 4" descr="425px-Alexander_Hamilton.jpg"/>
          <p:cNvPicPr>
            <a:picLocks noChangeAspect="1"/>
          </p:cNvPicPr>
          <p:nvPr/>
        </p:nvPicPr>
        <p:blipFill>
          <a:blip r:embed="rId3"/>
          <a:stretch>
            <a:fillRect/>
          </a:stretch>
        </p:blipFill>
        <p:spPr>
          <a:xfrm>
            <a:off x="0" y="543620"/>
            <a:ext cx="2362200" cy="3329312"/>
          </a:xfrm>
          <a:prstGeom prst="rect">
            <a:avLst/>
          </a:prstGeom>
        </p:spPr>
      </p:pic>
      <p:pic>
        <p:nvPicPr>
          <p:cNvPr id="6" name="Picture 5" descr="james madison.bmp"/>
          <p:cNvPicPr>
            <a:picLocks noChangeAspect="1"/>
          </p:cNvPicPr>
          <p:nvPr/>
        </p:nvPicPr>
        <p:blipFill>
          <a:blip r:embed="rId4"/>
          <a:stretch>
            <a:fillRect/>
          </a:stretch>
        </p:blipFill>
        <p:spPr>
          <a:xfrm>
            <a:off x="0" y="3771900"/>
            <a:ext cx="2362200" cy="3086100"/>
          </a:xfrm>
          <a:prstGeom prst="rect">
            <a:avLst/>
          </a:prstGeom>
        </p:spPr>
      </p:pic>
      <p:pic>
        <p:nvPicPr>
          <p:cNvPr id="7" name="Picture 6" descr="ed_DickinsonJ.jpg"/>
          <p:cNvPicPr>
            <a:picLocks noChangeAspect="1"/>
          </p:cNvPicPr>
          <p:nvPr/>
        </p:nvPicPr>
        <p:blipFill>
          <a:blip r:embed="rId5"/>
          <a:stretch>
            <a:fillRect/>
          </a:stretch>
        </p:blipFill>
        <p:spPr>
          <a:xfrm>
            <a:off x="2362200" y="1676400"/>
            <a:ext cx="2880360" cy="392776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37890" name="Rectangle 2"/>
          <p:cNvSpPr>
            <a:spLocks noGrp="1"/>
          </p:cNvSpPr>
          <p:nvPr>
            <p:ph type="title"/>
          </p:nvPr>
        </p:nvSpPr>
        <p:spPr>
          <a:xfrm>
            <a:off x="457200" y="0"/>
            <a:ext cx="8229600" cy="1143000"/>
          </a:xfrm>
        </p:spPr>
        <p:txBody>
          <a:bodyPr/>
          <a:lstStyle/>
          <a:p>
            <a:r>
              <a:rPr lang="en-US" sz="4900" smtClean="0">
                <a:solidFill>
                  <a:srgbClr val="CC0000"/>
                </a:solidFill>
                <a:latin typeface="Monotype Corsiva" pitchFamily="66" charset="0"/>
              </a:rPr>
              <a:t>The Federalists Papers</a:t>
            </a:r>
          </a:p>
        </p:txBody>
      </p:sp>
      <p:sp>
        <p:nvSpPr>
          <p:cNvPr id="37891" name="Rectangle 3"/>
          <p:cNvSpPr>
            <a:spLocks noGrp="1"/>
          </p:cNvSpPr>
          <p:nvPr>
            <p:ph type="body" idx="1"/>
          </p:nvPr>
        </p:nvSpPr>
        <p:spPr>
          <a:xfrm>
            <a:off x="533400" y="1066800"/>
            <a:ext cx="8153400" cy="5410200"/>
          </a:xfrm>
        </p:spPr>
        <p:txBody>
          <a:bodyPr/>
          <a:lstStyle/>
          <a:p>
            <a:r>
              <a:rPr lang="en-US" smtClean="0">
                <a:solidFill>
                  <a:srgbClr val="FFFF66"/>
                </a:solidFill>
              </a:rPr>
              <a:t>Over 85 _____ written by:</a:t>
            </a:r>
          </a:p>
          <a:p>
            <a:r>
              <a:rPr lang="en-US" smtClean="0">
                <a:solidFill>
                  <a:srgbClr val="FFFF66"/>
                </a:solidFill>
              </a:rPr>
              <a:t>Goals</a:t>
            </a:r>
          </a:p>
          <a:p>
            <a:pPr lvl="1"/>
            <a:r>
              <a:rPr lang="en-US" smtClean="0">
                <a:solidFill>
                  <a:srgbClr val="FFFF66"/>
                </a:solidFill>
              </a:rPr>
              <a:t>Explain the ______ of the Constitution</a:t>
            </a:r>
          </a:p>
          <a:p>
            <a:pPr lvl="1"/>
            <a:r>
              <a:rPr lang="en-US" smtClean="0">
                <a:solidFill>
                  <a:srgbClr val="FFFF66"/>
                </a:solidFill>
              </a:rPr>
              <a:t>Persuade states to _________ the Constitution</a:t>
            </a:r>
          </a:p>
          <a:p>
            <a:r>
              <a:rPr lang="en-US" smtClean="0">
                <a:solidFill>
                  <a:srgbClr val="FFFF66"/>
                </a:solidFill>
              </a:rPr>
              <a:t>Main Arguments</a:t>
            </a:r>
          </a:p>
          <a:p>
            <a:pPr lvl="1"/>
            <a:r>
              <a:rPr lang="en-US" smtClean="0">
                <a:solidFill>
                  <a:srgbClr val="FFFF66"/>
                </a:solidFill>
              </a:rPr>
              <a:t>_____ government needed to ______ a balance among ______</a:t>
            </a:r>
          </a:p>
          <a:p>
            <a:pPr lvl="1"/>
            <a:r>
              <a:rPr lang="en-US" smtClean="0">
                <a:solidFill>
                  <a:srgbClr val="FFFF66"/>
                </a:solidFill>
              </a:rPr>
              <a:t>Separation of ____ would _____ the government</a:t>
            </a:r>
          </a:p>
          <a:p>
            <a:pPr lvl="1"/>
            <a:r>
              <a:rPr lang="en-US" smtClean="0">
                <a:solidFill>
                  <a:srgbClr val="FFFF66"/>
                </a:solidFill>
              </a:rPr>
              <a:t>Fixed _____ of the: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36866" name="Rectangle 2"/>
          <p:cNvSpPr>
            <a:spLocks noGrp="1"/>
          </p:cNvSpPr>
          <p:nvPr>
            <p:ph type="title"/>
          </p:nvPr>
        </p:nvSpPr>
        <p:spPr>
          <a:xfrm>
            <a:off x="533400" y="0"/>
            <a:ext cx="8229600" cy="1143000"/>
          </a:xfrm>
        </p:spPr>
        <p:txBody>
          <a:bodyPr/>
          <a:lstStyle/>
          <a:p>
            <a:r>
              <a:rPr lang="en-US" sz="4900" smtClean="0">
                <a:solidFill>
                  <a:srgbClr val="CC0000"/>
                </a:solidFill>
                <a:latin typeface="Monotype Corsiva" pitchFamily="66" charset="0"/>
              </a:rPr>
              <a:t>Antifederalists</a:t>
            </a:r>
          </a:p>
        </p:txBody>
      </p:sp>
      <p:sp>
        <p:nvSpPr>
          <p:cNvPr id="36867" name="Rectangle 3"/>
          <p:cNvSpPr>
            <a:spLocks noGrp="1"/>
          </p:cNvSpPr>
          <p:nvPr>
            <p:ph type="body" idx="1"/>
          </p:nvPr>
        </p:nvSpPr>
        <p:spPr>
          <a:xfrm>
            <a:off x="457200" y="1295400"/>
            <a:ext cx="5867400" cy="5029200"/>
          </a:xfrm>
        </p:spPr>
        <p:txBody>
          <a:bodyPr/>
          <a:lstStyle/>
          <a:p>
            <a:pPr>
              <a:lnSpc>
                <a:spcPct val="90000"/>
              </a:lnSpc>
            </a:pPr>
            <a:r>
              <a:rPr lang="en-US" dirty="0" smtClean="0">
                <a:solidFill>
                  <a:srgbClr val="FFFF66"/>
                </a:solidFill>
              </a:rPr>
              <a:t>________ the Constitution</a:t>
            </a:r>
          </a:p>
          <a:p>
            <a:pPr>
              <a:lnSpc>
                <a:spcPct val="90000"/>
              </a:lnSpc>
            </a:pPr>
            <a:r>
              <a:rPr lang="en-US" dirty="0" smtClean="0">
                <a:solidFill>
                  <a:srgbClr val="FFFF66"/>
                </a:solidFill>
              </a:rPr>
              <a:t>Leaders =</a:t>
            </a:r>
          </a:p>
          <a:p>
            <a:pPr>
              <a:lnSpc>
                <a:spcPct val="90000"/>
              </a:lnSpc>
            </a:pPr>
            <a:r>
              <a:rPr lang="en-US" dirty="0" smtClean="0">
                <a:solidFill>
                  <a:srgbClr val="FFFF66"/>
                </a:solidFill>
              </a:rPr>
              <a:t>______ Federalists</a:t>
            </a:r>
          </a:p>
          <a:p>
            <a:pPr>
              <a:lnSpc>
                <a:spcPct val="90000"/>
              </a:lnSpc>
            </a:pPr>
            <a:r>
              <a:rPr lang="en-US" dirty="0" smtClean="0">
                <a:solidFill>
                  <a:srgbClr val="FFFF66"/>
                </a:solidFill>
              </a:rPr>
              <a:t>______ of any central power</a:t>
            </a:r>
          </a:p>
          <a:p>
            <a:pPr lvl="1">
              <a:lnSpc>
                <a:spcPct val="90000"/>
              </a:lnSpc>
            </a:pPr>
            <a:r>
              <a:rPr lang="en-US" dirty="0" smtClean="0">
                <a:solidFill>
                  <a:srgbClr val="FFFF66"/>
                </a:solidFill>
              </a:rPr>
              <a:t>______ that the central government would:</a:t>
            </a:r>
          </a:p>
          <a:p>
            <a:pPr>
              <a:lnSpc>
                <a:spcPct val="90000"/>
              </a:lnSpc>
            </a:pPr>
            <a:r>
              <a:rPr lang="en-US" dirty="0" smtClean="0">
                <a:solidFill>
                  <a:srgbClr val="FFFF66"/>
                </a:solidFill>
              </a:rPr>
              <a:t>The new government ______ educated and wealthy people</a:t>
            </a:r>
          </a:p>
          <a:p>
            <a:pPr>
              <a:lnSpc>
                <a:spcPct val="90000"/>
              </a:lnSpc>
            </a:pPr>
            <a:r>
              <a:rPr lang="en-US" dirty="0" smtClean="0">
                <a:solidFill>
                  <a:srgbClr val="FFFF66"/>
                </a:solidFill>
              </a:rPr>
              <a:t>Demanded a ______ of _______</a:t>
            </a:r>
          </a:p>
        </p:txBody>
      </p:sp>
      <p:pic>
        <p:nvPicPr>
          <p:cNvPr id="4" name="Picture 3" descr="Patrick%20Henry.jpg"/>
          <p:cNvPicPr>
            <a:picLocks noChangeAspect="1"/>
          </p:cNvPicPr>
          <p:nvPr/>
        </p:nvPicPr>
        <p:blipFill>
          <a:blip r:embed="rId3"/>
          <a:stretch>
            <a:fillRect/>
          </a:stretch>
        </p:blipFill>
        <p:spPr>
          <a:xfrm>
            <a:off x="5791200" y="1371600"/>
            <a:ext cx="2971800" cy="44577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38914" name="Rectangle 2"/>
          <p:cNvSpPr>
            <a:spLocks noGrp="1"/>
          </p:cNvSpPr>
          <p:nvPr>
            <p:ph type="title"/>
          </p:nvPr>
        </p:nvSpPr>
        <p:spPr>
          <a:xfrm>
            <a:off x="533400" y="0"/>
            <a:ext cx="8229600" cy="1143000"/>
          </a:xfrm>
        </p:spPr>
        <p:txBody>
          <a:bodyPr/>
          <a:lstStyle/>
          <a:p>
            <a:r>
              <a:rPr lang="en-US" sz="4900" smtClean="0">
                <a:solidFill>
                  <a:srgbClr val="CC0000"/>
                </a:solidFill>
                <a:latin typeface="Monotype Corsiva" pitchFamily="66" charset="0"/>
              </a:rPr>
              <a:t>In-Class Activity/Homework</a:t>
            </a:r>
          </a:p>
        </p:txBody>
      </p:sp>
      <p:sp>
        <p:nvSpPr>
          <p:cNvPr id="38915" name="Rectangle 3"/>
          <p:cNvSpPr>
            <a:spLocks noGrp="1"/>
          </p:cNvSpPr>
          <p:nvPr>
            <p:ph type="body" idx="1"/>
          </p:nvPr>
        </p:nvSpPr>
        <p:spPr>
          <a:xfrm>
            <a:off x="457200" y="1066800"/>
            <a:ext cx="8229600" cy="5059363"/>
          </a:xfrm>
        </p:spPr>
        <p:txBody>
          <a:bodyPr/>
          <a:lstStyle/>
          <a:p>
            <a:r>
              <a:rPr lang="en-US" sz="2800" dirty="0" smtClean="0"/>
              <a:t>The Debate is ON!</a:t>
            </a:r>
          </a:p>
          <a:p>
            <a:pPr lvl="1"/>
            <a:r>
              <a:rPr lang="en-US" dirty="0" smtClean="0"/>
              <a:t>Split into 4 equal groups</a:t>
            </a:r>
          </a:p>
          <a:p>
            <a:pPr lvl="2"/>
            <a:r>
              <a:rPr lang="en-US" sz="2600" dirty="0" smtClean="0"/>
              <a:t>Two Groups = Federalists</a:t>
            </a:r>
          </a:p>
          <a:p>
            <a:pPr lvl="2"/>
            <a:r>
              <a:rPr lang="en-US" sz="2600" dirty="0" smtClean="0"/>
              <a:t>Two Groups = </a:t>
            </a:r>
            <a:r>
              <a:rPr lang="en-US" sz="2600" dirty="0" err="1" smtClean="0"/>
              <a:t>Antifederalists</a:t>
            </a:r>
            <a:endParaRPr lang="en-US" sz="2600" dirty="0" smtClean="0"/>
          </a:p>
          <a:p>
            <a:pPr lvl="1"/>
            <a:r>
              <a:rPr lang="en-US" dirty="0" smtClean="0"/>
              <a:t>Create a speech with a visual aide (poster, PowerPoint, flyer, etc.)</a:t>
            </a:r>
          </a:p>
          <a:p>
            <a:pPr lvl="2"/>
            <a:r>
              <a:rPr lang="en-US" sz="2600" dirty="0" smtClean="0"/>
              <a:t>Every person has to speak during the speech</a:t>
            </a:r>
          </a:p>
          <a:p>
            <a:pPr lvl="1"/>
            <a:r>
              <a:rPr lang="en-US" dirty="0" smtClean="0"/>
              <a:t>Present at the end of next hour (will have about 20 minutes next class to finish </a:t>
            </a:r>
            <a:r>
              <a:rPr lang="en-US" smtClean="0"/>
              <a:t>preparing)</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85800"/>
            <a:ext cx="6324600" cy="3140075"/>
          </a:xfrm>
          <a:prstGeom prst="rect">
            <a:avLst/>
          </a:prstGeom>
          <a:noFill/>
        </p:spPr>
        <p:txBody>
          <a:bodyPr>
            <a:spAutoFit/>
          </a:bodyPr>
          <a:lstStyle/>
          <a:p>
            <a:pPr algn="ctr" fontAlgn="auto">
              <a:spcBef>
                <a:spcPts val="0"/>
              </a:spcBef>
              <a:spcAft>
                <a:spcPts val="0"/>
              </a:spcAft>
              <a:defRPr/>
            </a:pPr>
            <a:r>
              <a:rPr lang="en-US" sz="6600" cap="small" dirty="0">
                <a:solidFill>
                  <a:srgbClr val="FFCC00"/>
                </a:solidFill>
                <a:effectLst>
                  <a:outerShdw blurRad="38100" dist="38100" dir="2700000" algn="tl">
                    <a:srgbClr val="000000">
                      <a:alpha val="43137"/>
                    </a:srgbClr>
                  </a:outerShdw>
                </a:effectLst>
                <a:latin typeface="Monotype Corsiva" pitchFamily="66" charset="0"/>
              </a:rPr>
              <a:t>Creating our new  government</a:t>
            </a:r>
            <a:endParaRPr lang="en-US" sz="6600" dirty="0">
              <a:solidFill>
                <a:srgbClr val="FFCC00"/>
              </a:solidFill>
              <a:effectLst>
                <a:outerShdw blurRad="38100" dist="38100" dir="2700000" algn="tl">
                  <a:srgbClr val="000000">
                    <a:alpha val="43137"/>
                  </a:srgbClr>
                </a:outerShdw>
              </a:effectLst>
              <a:latin typeface="Monotype Corsiva" pitchFamily="66" charset="0"/>
            </a:endParaRPr>
          </a:p>
        </p:txBody>
      </p:sp>
      <p:sp>
        <p:nvSpPr>
          <p:cNvPr id="6" name="TextBox 5"/>
          <p:cNvSpPr txBox="1"/>
          <p:nvPr/>
        </p:nvSpPr>
        <p:spPr>
          <a:xfrm>
            <a:off x="5029200" y="5181600"/>
            <a:ext cx="3048000" cy="923925"/>
          </a:xfrm>
          <a:prstGeom prst="rect">
            <a:avLst/>
          </a:prstGeom>
          <a:noFill/>
        </p:spPr>
        <p:txBody>
          <a:bodyPr>
            <a:spAutoFit/>
          </a:bodyPr>
          <a:lstStyle/>
          <a:p>
            <a:pPr fontAlgn="auto">
              <a:spcBef>
                <a:spcPts val="0"/>
              </a:spcBef>
              <a:spcAft>
                <a:spcPts val="0"/>
              </a:spcAft>
              <a:defRPr/>
            </a:pPr>
            <a:r>
              <a:rPr lang="en-US" sz="5400" dirty="0">
                <a:solidFill>
                  <a:srgbClr val="C0C0C0"/>
                </a:solidFill>
                <a:effectLst>
                  <a:outerShdw blurRad="38100" dist="38100" dir="2700000" algn="tl">
                    <a:srgbClr val="000000">
                      <a:alpha val="43137"/>
                    </a:srgbClr>
                  </a:outerShdw>
                </a:effectLst>
                <a:latin typeface="Monotype Corsiva" pitchFamily="66" charset="0"/>
              </a:rPr>
              <a:t>Chapter 5</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r>
              <a:rPr lang="en-US" sz="4900" smtClean="0">
                <a:solidFill>
                  <a:srgbClr val="CC0000"/>
                </a:solidFill>
                <a:latin typeface="Monotype Corsiva" pitchFamily="66" charset="0"/>
              </a:rPr>
              <a:t>Journal 						3/6</a:t>
            </a:r>
          </a:p>
        </p:txBody>
      </p:sp>
      <p:sp>
        <p:nvSpPr>
          <p:cNvPr id="39939" name="Rectangle 3"/>
          <p:cNvSpPr>
            <a:spLocks noGrp="1"/>
          </p:cNvSpPr>
          <p:nvPr>
            <p:ph type="body" idx="1"/>
          </p:nvPr>
        </p:nvSpPr>
        <p:spPr/>
        <p:txBody>
          <a:bodyPr/>
          <a:lstStyle/>
          <a:p>
            <a:r>
              <a:rPr lang="en-US" dirty="0" smtClean="0"/>
              <a:t>NO JOURNALS TODAY – PREPARE FOR YOUR SPEECHES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40962" name="Rectangle 2"/>
          <p:cNvSpPr>
            <a:spLocks noGrp="1"/>
          </p:cNvSpPr>
          <p:nvPr>
            <p:ph type="title"/>
          </p:nvPr>
        </p:nvSpPr>
        <p:spPr/>
        <p:txBody>
          <a:bodyPr/>
          <a:lstStyle/>
          <a:p>
            <a:r>
              <a:rPr lang="en-US" sz="4900" smtClean="0">
                <a:solidFill>
                  <a:srgbClr val="CC0000"/>
                </a:solidFill>
                <a:latin typeface="Monotype Corsiva" pitchFamily="66" charset="0"/>
              </a:rPr>
              <a:t>Bill of Rights</a:t>
            </a:r>
          </a:p>
        </p:txBody>
      </p:sp>
      <p:sp>
        <p:nvSpPr>
          <p:cNvPr id="40963" name="Rectangle 3"/>
          <p:cNvSpPr>
            <a:spLocks noGrp="1"/>
          </p:cNvSpPr>
          <p:nvPr>
            <p:ph type="body" idx="1"/>
          </p:nvPr>
        </p:nvSpPr>
        <p:spPr/>
        <p:txBody>
          <a:bodyPr/>
          <a:lstStyle/>
          <a:p>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43018" name="Oval 10"/>
          <p:cNvSpPr>
            <a:spLocks noChangeArrowheads="1"/>
          </p:cNvSpPr>
          <p:nvPr/>
        </p:nvSpPr>
        <p:spPr bwMode="auto">
          <a:xfrm>
            <a:off x="0" y="228600"/>
            <a:ext cx="6248400" cy="6172200"/>
          </a:xfrm>
          <a:prstGeom prst="ellipse">
            <a:avLst/>
          </a:prstGeom>
          <a:solidFill>
            <a:srgbClr val="CC0000">
              <a:alpha val="60001"/>
            </a:srgbClr>
          </a:solidFill>
          <a:ln w="9525" cap="rnd">
            <a:solidFill>
              <a:schemeClr val="tx1"/>
            </a:solidFill>
            <a:prstDash val="sysDot"/>
            <a:round/>
            <a:headEnd/>
            <a:tailEnd/>
          </a:ln>
          <a:effectLst/>
        </p:spPr>
        <p:txBody>
          <a:bodyPr wrap="none" anchor="ctr"/>
          <a:lstStyle/>
          <a:p>
            <a:endParaRPr lang="en-US"/>
          </a:p>
        </p:txBody>
      </p:sp>
      <p:sp>
        <p:nvSpPr>
          <p:cNvPr id="43012" name="Oval 4"/>
          <p:cNvSpPr>
            <a:spLocks noChangeArrowheads="1"/>
          </p:cNvSpPr>
          <p:nvPr/>
        </p:nvSpPr>
        <p:spPr bwMode="auto">
          <a:xfrm>
            <a:off x="2895600" y="304800"/>
            <a:ext cx="6248400" cy="6172200"/>
          </a:xfrm>
          <a:prstGeom prst="ellipse">
            <a:avLst/>
          </a:prstGeom>
          <a:solidFill>
            <a:srgbClr val="CC0000">
              <a:alpha val="60001"/>
            </a:srgbClr>
          </a:solidFill>
          <a:ln w="9525" cap="rnd">
            <a:solidFill>
              <a:schemeClr val="tx1"/>
            </a:solidFill>
            <a:prstDash val="sysDot"/>
            <a:round/>
            <a:headEnd/>
            <a:tailEnd/>
          </a:ln>
          <a:effectLst/>
        </p:spPr>
        <p:txBody>
          <a:bodyPr wrap="none" anchor="ctr"/>
          <a:lstStyle/>
          <a:p>
            <a:endParaRPr lang="en-US"/>
          </a:p>
        </p:txBody>
      </p:sp>
      <p:sp>
        <p:nvSpPr>
          <p:cNvPr id="43019" name="WordArt 11"/>
          <p:cNvSpPr>
            <a:spLocks noChangeArrowheads="1" noChangeShapeType="1" noTextEdit="1"/>
          </p:cNvSpPr>
          <p:nvPr/>
        </p:nvSpPr>
        <p:spPr bwMode="auto">
          <a:xfrm>
            <a:off x="1981200" y="533400"/>
            <a:ext cx="1952625" cy="6096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National</a:t>
            </a:r>
          </a:p>
        </p:txBody>
      </p:sp>
      <p:sp>
        <p:nvSpPr>
          <p:cNvPr id="43020" name="WordArt 12"/>
          <p:cNvSpPr>
            <a:spLocks noChangeArrowheads="1" noChangeShapeType="1" noTextEdit="1"/>
          </p:cNvSpPr>
          <p:nvPr/>
        </p:nvSpPr>
        <p:spPr bwMode="auto">
          <a:xfrm>
            <a:off x="5486400" y="609600"/>
            <a:ext cx="1800225" cy="5334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State</a:t>
            </a:r>
          </a:p>
        </p:txBody>
      </p:sp>
      <p:sp>
        <p:nvSpPr>
          <p:cNvPr id="43021" name="Rectangle 13"/>
          <p:cNvSpPr>
            <a:spLocks noGrp="1"/>
          </p:cNvSpPr>
          <p:nvPr>
            <p:ph type="body" idx="1"/>
          </p:nvPr>
        </p:nvSpPr>
        <p:spPr>
          <a:xfrm>
            <a:off x="6019800" y="1219200"/>
            <a:ext cx="2590800" cy="4830763"/>
          </a:xfrm>
          <a:noFill/>
          <a:ln/>
        </p:spPr>
        <p:txBody>
          <a:bodyPr/>
          <a:lstStyle/>
          <a:p>
            <a:r>
              <a:rPr lang="en-US" sz="2600" smtClean="0"/>
              <a:t>Establish and:</a:t>
            </a:r>
          </a:p>
          <a:p>
            <a:r>
              <a:rPr lang="en-US" sz="2600" smtClean="0"/>
              <a:t>Est. ________</a:t>
            </a:r>
          </a:p>
          <a:p>
            <a:r>
              <a:rPr lang="en-US" sz="2600" smtClean="0"/>
              <a:t>Regulate ____ w/in the _____</a:t>
            </a:r>
          </a:p>
          <a:p>
            <a:r>
              <a:rPr lang="en-US" sz="2600" smtClean="0"/>
              <a:t>Make: </a:t>
            </a:r>
          </a:p>
          <a:p>
            <a:r>
              <a:rPr lang="en-US" sz="2600" smtClean="0"/>
              <a:t>Provide:</a:t>
            </a:r>
          </a:p>
          <a:p>
            <a:r>
              <a:rPr lang="en-US" sz="2600" smtClean="0"/>
              <a:t>Assume other _____ not delegated to the:</a:t>
            </a:r>
          </a:p>
        </p:txBody>
      </p:sp>
      <p:sp>
        <p:nvSpPr>
          <p:cNvPr id="43022" name="Rectangle 14"/>
          <p:cNvSpPr>
            <a:spLocks/>
          </p:cNvSpPr>
          <p:nvPr/>
        </p:nvSpPr>
        <p:spPr bwMode="auto">
          <a:xfrm>
            <a:off x="685800" y="1828800"/>
            <a:ext cx="2590800" cy="4830763"/>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r>
              <a:rPr lang="en-US" sz="2600" b="0">
                <a:latin typeface="Calibri" pitchFamily="34" charset="0"/>
              </a:rPr>
              <a:t>Declare _____</a:t>
            </a:r>
          </a:p>
          <a:p>
            <a:pPr marL="342900" indent="-342900">
              <a:lnSpc>
                <a:spcPct val="80000"/>
              </a:lnSpc>
              <a:spcBef>
                <a:spcPct val="20000"/>
              </a:spcBef>
              <a:buFont typeface="Arial" charset="0"/>
              <a:buChar char="•"/>
            </a:pPr>
            <a:r>
              <a:rPr lang="en-US" sz="2600" b="0">
                <a:latin typeface="Calibri" pitchFamily="34" charset="0"/>
              </a:rPr>
              <a:t>Maintain:</a:t>
            </a:r>
          </a:p>
          <a:p>
            <a:pPr marL="342900" indent="-342900">
              <a:lnSpc>
                <a:spcPct val="80000"/>
              </a:lnSpc>
              <a:spcBef>
                <a:spcPct val="20000"/>
              </a:spcBef>
              <a:buFont typeface="Arial" charset="0"/>
              <a:buChar char="•"/>
            </a:pPr>
            <a:r>
              <a:rPr lang="en-US" sz="2600" b="0">
                <a:latin typeface="Calibri" pitchFamily="34" charset="0"/>
              </a:rPr>
              <a:t>Admit _____</a:t>
            </a:r>
          </a:p>
          <a:p>
            <a:pPr marL="342900" indent="-342900">
              <a:lnSpc>
                <a:spcPct val="80000"/>
              </a:lnSpc>
              <a:spcBef>
                <a:spcPct val="20000"/>
              </a:spcBef>
              <a:buFont typeface="Arial" charset="0"/>
              <a:buChar char="•"/>
            </a:pPr>
            <a:r>
              <a:rPr lang="en-US" sz="2600" b="0">
                <a:latin typeface="Calibri" pitchFamily="34" charset="0"/>
              </a:rPr>
              <a:t>Establish:</a:t>
            </a:r>
          </a:p>
          <a:p>
            <a:pPr marL="342900" indent="-342900">
              <a:lnSpc>
                <a:spcPct val="80000"/>
              </a:lnSpc>
              <a:spcBef>
                <a:spcPct val="20000"/>
              </a:spcBef>
              <a:buFont typeface="Arial" charset="0"/>
              <a:buChar char="•"/>
            </a:pPr>
            <a:r>
              <a:rPr lang="en-US" sz="2600" b="0">
                <a:latin typeface="Calibri" pitchFamily="34" charset="0"/>
              </a:rPr>
              <a:t>Coin _____</a:t>
            </a:r>
          </a:p>
          <a:p>
            <a:pPr marL="342900" indent="-342900">
              <a:lnSpc>
                <a:spcPct val="80000"/>
              </a:lnSpc>
              <a:spcBef>
                <a:spcPct val="20000"/>
              </a:spcBef>
              <a:buFont typeface="Arial" charset="0"/>
              <a:buChar char="•"/>
            </a:pPr>
            <a:r>
              <a:rPr lang="en-US" sz="2600" b="0">
                <a:latin typeface="Calibri" pitchFamily="34" charset="0"/>
              </a:rPr>
              <a:t>Make all ___:</a:t>
            </a:r>
          </a:p>
          <a:p>
            <a:pPr marL="342900" indent="-342900">
              <a:lnSpc>
                <a:spcPct val="80000"/>
              </a:lnSpc>
              <a:spcBef>
                <a:spcPct val="20000"/>
              </a:spcBef>
              <a:buFont typeface="Arial" charset="0"/>
              <a:buChar char="•"/>
            </a:pPr>
            <a:r>
              <a:rPr lang="en-US" sz="2600" b="0">
                <a:latin typeface="Calibri" pitchFamily="34" charset="0"/>
              </a:rPr>
              <a:t>Set standard:</a:t>
            </a:r>
          </a:p>
          <a:p>
            <a:pPr marL="342900" indent="-342900">
              <a:lnSpc>
                <a:spcPct val="80000"/>
              </a:lnSpc>
              <a:spcBef>
                <a:spcPct val="20000"/>
              </a:spcBef>
              <a:buFont typeface="Arial" charset="0"/>
              <a:buChar char="•"/>
            </a:pPr>
            <a:r>
              <a:rPr lang="en-US" sz="2600" b="0">
                <a:latin typeface="Calibri" pitchFamily="34" charset="0"/>
              </a:rPr>
              <a:t>Regulate _____ and ___________</a:t>
            </a:r>
          </a:p>
        </p:txBody>
      </p:sp>
      <p:sp>
        <p:nvSpPr>
          <p:cNvPr id="43023" name="Rectangle 15"/>
          <p:cNvSpPr>
            <a:spLocks/>
          </p:cNvSpPr>
          <p:nvPr/>
        </p:nvSpPr>
        <p:spPr bwMode="auto">
          <a:xfrm>
            <a:off x="3505200" y="2819400"/>
            <a:ext cx="2209800" cy="2514600"/>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r>
              <a:rPr lang="en-US" sz="2600" b="0">
                <a:latin typeface="Calibri" pitchFamily="34" charset="0"/>
              </a:rPr>
              <a:t>Maintain:</a:t>
            </a:r>
          </a:p>
          <a:p>
            <a:pPr marL="342900" indent="-342900">
              <a:lnSpc>
                <a:spcPct val="80000"/>
              </a:lnSpc>
              <a:spcBef>
                <a:spcPct val="20000"/>
              </a:spcBef>
              <a:buFont typeface="Arial" charset="0"/>
              <a:buChar char="•"/>
            </a:pPr>
            <a:r>
              <a:rPr lang="en-US" sz="2600" b="0">
                <a:latin typeface="Calibri" pitchFamily="34" charset="0"/>
              </a:rPr>
              <a:t>Levy _____</a:t>
            </a:r>
          </a:p>
          <a:p>
            <a:pPr marL="342900" indent="-342900">
              <a:lnSpc>
                <a:spcPct val="80000"/>
              </a:lnSpc>
              <a:spcBef>
                <a:spcPct val="20000"/>
              </a:spcBef>
              <a:buFont typeface="Arial" charset="0"/>
              <a:buChar char="•"/>
            </a:pPr>
            <a:r>
              <a:rPr lang="en-US" sz="2600" b="0">
                <a:latin typeface="Calibri" pitchFamily="34" charset="0"/>
              </a:rPr>
              <a:t>Borrow ___</a:t>
            </a:r>
          </a:p>
          <a:p>
            <a:pPr marL="342900" indent="-342900">
              <a:lnSpc>
                <a:spcPct val="80000"/>
              </a:lnSpc>
              <a:spcBef>
                <a:spcPct val="20000"/>
              </a:spcBef>
              <a:buFont typeface="Arial" charset="0"/>
              <a:buChar char="•"/>
            </a:pPr>
            <a:r>
              <a:rPr lang="en-US" sz="2600" b="0">
                <a:latin typeface="Calibri" pitchFamily="34" charset="0"/>
              </a:rPr>
              <a:t>Charter ___</a:t>
            </a:r>
          </a:p>
          <a:p>
            <a:pPr marL="342900" indent="-342900">
              <a:lnSpc>
                <a:spcPct val="80000"/>
              </a:lnSpc>
              <a:spcBef>
                <a:spcPct val="20000"/>
              </a:spcBef>
              <a:buFont typeface="Arial" charset="0"/>
              <a:buChar char="•"/>
            </a:pPr>
            <a:r>
              <a:rPr lang="en-US" sz="2600" b="0">
                <a:latin typeface="Calibri" pitchFamily="34" charset="0"/>
              </a:rPr>
              <a:t>Est. ______</a:t>
            </a:r>
          </a:p>
          <a:p>
            <a:pPr marL="342900" indent="-342900">
              <a:lnSpc>
                <a:spcPct val="80000"/>
              </a:lnSpc>
              <a:spcBef>
                <a:spcPct val="20000"/>
              </a:spcBef>
              <a:buFont typeface="Arial" charset="0"/>
              <a:buChar char="•"/>
            </a:pPr>
            <a:r>
              <a:rPr lang="en-US" sz="2600" b="0">
                <a:latin typeface="Calibri" pitchFamily="34" charset="0"/>
              </a:rPr>
              <a:t>Provide:</a:t>
            </a:r>
          </a:p>
        </p:txBody>
      </p:sp>
      <p:sp>
        <p:nvSpPr>
          <p:cNvPr id="43024" name="WordArt 16"/>
          <p:cNvSpPr>
            <a:spLocks noChangeArrowheads="1" noChangeShapeType="1" noTextEdit="1"/>
          </p:cNvSpPr>
          <p:nvPr/>
        </p:nvSpPr>
        <p:spPr bwMode="auto">
          <a:xfrm>
            <a:off x="3657600" y="2133600"/>
            <a:ext cx="1800225" cy="5334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Shared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96497"/>
        </a:solidFill>
        <a:effectLst/>
      </p:bgPr>
    </p:bg>
    <p:spTree>
      <p:nvGrpSpPr>
        <p:cNvPr id="1" name=""/>
        <p:cNvGrpSpPr/>
        <p:nvPr/>
      </p:nvGrpSpPr>
      <p:grpSpPr>
        <a:xfrm>
          <a:off x="0" y="0"/>
          <a:ext cx="0" cy="0"/>
          <a:chOff x="0" y="0"/>
          <a:chExt cx="0" cy="0"/>
        </a:xfrm>
      </p:grpSpPr>
      <p:sp>
        <p:nvSpPr>
          <p:cNvPr id="44034" name="Rectangle 2"/>
          <p:cNvSpPr>
            <a:spLocks noGrp="1"/>
          </p:cNvSpPr>
          <p:nvPr>
            <p:ph type="title"/>
          </p:nvPr>
        </p:nvSpPr>
        <p:spPr>
          <a:xfrm>
            <a:off x="533400" y="0"/>
            <a:ext cx="8229600" cy="1143000"/>
          </a:xfrm>
        </p:spPr>
        <p:txBody>
          <a:bodyPr/>
          <a:lstStyle/>
          <a:p>
            <a:r>
              <a:rPr lang="en-US" sz="4900" smtClean="0">
                <a:solidFill>
                  <a:srgbClr val="CC0000"/>
                </a:solidFill>
                <a:latin typeface="Monotype Corsiva" pitchFamily="66" charset="0"/>
              </a:rPr>
              <a:t>In-Class Activity / Homework</a:t>
            </a:r>
          </a:p>
        </p:txBody>
      </p:sp>
      <p:sp>
        <p:nvSpPr>
          <p:cNvPr id="44035" name="Rectangle 3"/>
          <p:cNvSpPr>
            <a:spLocks noGrp="1"/>
          </p:cNvSpPr>
          <p:nvPr>
            <p:ph type="body" idx="1"/>
          </p:nvPr>
        </p:nvSpPr>
        <p:spPr>
          <a:xfrm>
            <a:off x="457200" y="990600"/>
            <a:ext cx="8458200" cy="5562600"/>
          </a:xfrm>
        </p:spPr>
        <p:txBody>
          <a:bodyPr/>
          <a:lstStyle/>
          <a:p>
            <a:pPr>
              <a:lnSpc>
                <a:spcPct val="90000"/>
              </a:lnSpc>
            </a:pPr>
            <a:r>
              <a:rPr lang="en-US" smtClean="0"/>
              <a:t>Get into groups and prepare for your speech</a:t>
            </a:r>
          </a:p>
          <a:p>
            <a:pPr>
              <a:lnSpc>
                <a:spcPct val="90000"/>
              </a:lnSpc>
            </a:pPr>
            <a:r>
              <a:rPr lang="en-US" smtClean="0"/>
              <a:t>After speeches</a:t>
            </a:r>
          </a:p>
          <a:p>
            <a:pPr lvl="1">
              <a:lnSpc>
                <a:spcPct val="90000"/>
              </a:lnSpc>
            </a:pPr>
            <a:r>
              <a:rPr lang="en-US" sz="2900" smtClean="0"/>
              <a:t>What are 3 rights you think should be protected by the Constitution and why? (Does not have to be included in the Bill of Rights – You can list any 3 rights you think you are entitled to)</a:t>
            </a:r>
          </a:p>
          <a:p>
            <a:pPr lvl="1">
              <a:lnSpc>
                <a:spcPct val="90000"/>
              </a:lnSpc>
            </a:pPr>
            <a:r>
              <a:rPr lang="en-US" sz="2900" smtClean="0"/>
              <a:t>Summarize the 10 amendments that make-up the Bill of Rights</a:t>
            </a:r>
          </a:p>
          <a:p>
            <a:pPr lvl="1">
              <a:lnSpc>
                <a:spcPct val="90000"/>
              </a:lnSpc>
            </a:pPr>
            <a:r>
              <a:rPr lang="en-US" sz="2900" smtClean="0"/>
              <a:t>What three amendments do you think are most important and why?</a:t>
            </a:r>
          </a:p>
          <a:p>
            <a:pPr lvl="1">
              <a:lnSpc>
                <a:spcPct val="90000"/>
              </a:lnSpc>
            </a:pPr>
            <a:r>
              <a:rPr lang="en-US" sz="2900" smtClean="0"/>
              <a:t>(20 points)</a:t>
            </a:r>
          </a:p>
          <a:p>
            <a:pPr>
              <a:lnSpc>
                <a:spcPct val="90000"/>
              </a:lnSpc>
            </a:pPr>
            <a:r>
              <a:rPr lang="en-US" smtClean="0"/>
              <a:t>QUIZ on 3/13</a:t>
            </a:r>
          </a:p>
          <a:p>
            <a:pPr>
              <a:lnSpc>
                <a:spcPct val="90000"/>
              </a:lnSpc>
            </a:pPr>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6386" name="Title 3"/>
          <p:cNvSpPr>
            <a:spLocks noGrp="1"/>
          </p:cNvSpPr>
          <p:nvPr>
            <p:ph type="title"/>
          </p:nvPr>
        </p:nvSpPr>
        <p:spPr/>
        <p:txBody>
          <a:bodyPr/>
          <a:lstStyle/>
          <a:p>
            <a:r>
              <a:rPr lang="en-US" smtClean="0">
                <a:solidFill>
                  <a:srgbClr val="CC0000"/>
                </a:solidFill>
                <a:latin typeface="Monotype Corsiva" pitchFamily="66" charset="0"/>
              </a:rPr>
              <a:t>Before Articles of Confederation</a:t>
            </a:r>
            <a:endParaRPr lang="en-US" smtClean="0"/>
          </a:p>
        </p:txBody>
      </p:sp>
      <p:sp>
        <p:nvSpPr>
          <p:cNvPr id="6" name="Rectangle 3"/>
          <p:cNvSpPr>
            <a:spLocks noGrp="1" noChangeArrowheads="1"/>
          </p:cNvSpPr>
          <p:nvPr>
            <p:ph idx="1"/>
          </p:nvPr>
        </p:nvSpPr>
        <p:spPr>
          <a:xfrm>
            <a:off x="457200" y="1600200"/>
            <a:ext cx="7620000" cy="4495800"/>
          </a:xfrm>
        </p:spPr>
        <p:txBody>
          <a:bodyPr rtlCol="0">
            <a:normAutofit/>
          </a:bodyPr>
          <a:lstStyle/>
          <a:p>
            <a:pPr fontAlgn="auto">
              <a:spcAft>
                <a:spcPts val="0"/>
              </a:spcAft>
              <a:buFont typeface="Arial" pitchFamily="34" charset="0"/>
              <a:buChar char="•"/>
              <a:defRPr/>
            </a:pPr>
            <a:r>
              <a:rPr lang="en-US" dirty="0" smtClean="0">
                <a:solidFill>
                  <a:srgbClr val="FFFF66"/>
                </a:solidFill>
              </a:rPr>
              <a:t>All ______ states had their own </a:t>
            </a:r>
            <a:r>
              <a:rPr lang="en-US" dirty="0" err="1" smtClean="0">
                <a:solidFill>
                  <a:srgbClr val="FFFF66"/>
                </a:solidFill>
              </a:rPr>
              <a:t>gov’t</a:t>
            </a:r>
            <a:endParaRPr lang="en-US" dirty="0" smtClean="0">
              <a:solidFill>
                <a:srgbClr val="FFFF66"/>
              </a:solidFill>
            </a:endParaRPr>
          </a:p>
          <a:p>
            <a:pPr fontAlgn="auto">
              <a:spcAft>
                <a:spcPts val="0"/>
              </a:spcAft>
              <a:buFont typeface="Arial" pitchFamily="34" charset="0"/>
              <a:buChar char="•"/>
              <a:defRPr/>
            </a:pPr>
            <a:r>
              <a:rPr lang="en-US" dirty="0" smtClean="0">
                <a:solidFill>
                  <a:srgbClr val="FFFF66"/>
                </a:solidFill>
              </a:rPr>
              <a:t>All subscribed to the idea of a _______</a:t>
            </a:r>
          </a:p>
          <a:p>
            <a:pPr lvl="1" fontAlgn="auto">
              <a:spcAft>
                <a:spcPts val="0"/>
              </a:spcAft>
              <a:buFont typeface="Arial" pitchFamily="34" charset="0"/>
              <a:buChar char="–"/>
              <a:defRPr/>
            </a:pPr>
            <a:r>
              <a:rPr lang="en-US" dirty="0" smtClean="0">
                <a:solidFill>
                  <a:srgbClr val="FFFF66"/>
                </a:solidFill>
              </a:rPr>
              <a:t>1) People had an _____ role</a:t>
            </a:r>
          </a:p>
          <a:p>
            <a:pPr lvl="1" fontAlgn="auto">
              <a:spcAft>
                <a:spcPts val="0"/>
              </a:spcAft>
              <a:buFont typeface="Arial" pitchFamily="34" charset="0"/>
              <a:buChar char="–"/>
              <a:defRPr/>
            </a:pPr>
            <a:r>
              <a:rPr lang="en-US" dirty="0" smtClean="0">
                <a:solidFill>
                  <a:srgbClr val="FFFF66"/>
                </a:solidFill>
              </a:rPr>
              <a:t>2) _____ are created:</a:t>
            </a:r>
          </a:p>
          <a:p>
            <a:pPr lvl="1" fontAlgn="auto">
              <a:spcAft>
                <a:spcPts val="0"/>
              </a:spcAft>
              <a:buFont typeface="Arial" pitchFamily="34" charset="0"/>
              <a:buChar char="–"/>
              <a:defRPr/>
            </a:pPr>
            <a:r>
              <a:rPr lang="en-US" dirty="0" smtClean="0">
                <a:solidFill>
                  <a:srgbClr val="FFFF66"/>
                </a:solidFill>
              </a:rPr>
              <a:t>3) No _______</a:t>
            </a:r>
          </a:p>
          <a:p>
            <a:pPr fontAlgn="auto">
              <a:spcAft>
                <a:spcPts val="0"/>
              </a:spcAft>
              <a:buFont typeface="Arial" pitchFamily="34" charset="0"/>
              <a:buChar char="•"/>
              <a:defRPr/>
            </a:pPr>
            <a:r>
              <a:rPr lang="en-US" dirty="0" smtClean="0">
                <a:solidFill>
                  <a:srgbClr val="FFFF66"/>
                </a:solidFill>
              </a:rPr>
              <a:t>All had:</a:t>
            </a:r>
          </a:p>
          <a:p>
            <a:pPr fontAlgn="auto">
              <a:spcAft>
                <a:spcPts val="0"/>
              </a:spcAft>
              <a:buFont typeface="Arial" pitchFamily="34" charset="0"/>
              <a:buChar char="•"/>
              <a:defRPr/>
            </a:pPr>
            <a:endParaRPr lang="en-US" b="1" dirty="0" smtClean="0">
              <a:solidFill>
                <a:schemeClr val="bg1"/>
              </a:solidFill>
              <a:effectLst>
                <a:outerShdw blurRad="38100" dist="38100" dir="2700000" algn="tl">
                  <a:srgbClr val="808080"/>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8434" name="Title 3"/>
          <p:cNvSpPr>
            <a:spLocks noGrp="1"/>
          </p:cNvSpPr>
          <p:nvPr>
            <p:ph type="title"/>
          </p:nvPr>
        </p:nvSpPr>
        <p:spPr/>
        <p:txBody>
          <a:bodyPr/>
          <a:lstStyle/>
          <a:p>
            <a:r>
              <a:rPr lang="en-US" sz="5400" smtClean="0">
                <a:solidFill>
                  <a:srgbClr val="CC0000"/>
                </a:solidFill>
                <a:latin typeface="Monotype Corsiva" pitchFamily="66" charset="0"/>
              </a:rPr>
              <a:t>The American Republic</a:t>
            </a:r>
          </a:p>
        </p:txBody>
      </p:sp>
      <p:sp>
        <p:nvSpPr>
          <p:cNvPr id="5" name="Content Placeholder 4"/>
          <p:cNvSpPr>
            <a:spLocks noGrp="1"/>
          </p:cNvSpPr>
          <p:nvPr>
            <p:ph idx="1"/>
          </p:nvPr>
        </p:nvSpPr>
        <p:spPr>
          <a:xfrm>
            <a:off x="457200" y="1295400"/>
            <a:ext cx="4114800" cy="4830763"/>
          </a:xfrm>
        </p:spPr>
        <p:txBody>
          <a:bodyPr rtlCol="0">
            <a:normAutofit/>
          </a:bodyPr>
          <a:lstStyle/>
          <a:p>
            <a:pPr fontAlgn="auto">
              <a:spcAft>
                <a:spcPts val="0"/>
              </a:spcAft>
              <a:buFont typeface="Arial" pitchFamily="34" charset="0"/>
              <a:buChar char="•"/>
              <a:defRPr/>
            </a:pPr>
            <a:r>
              <a:rPr lang="en-US" dirty="0" smtClean="0">
                <a:solidFill>
                  <a:srgbClr val="FFFF66"/>
                </a:solidFill>
              </a:rPr>
              <a:t>3 Legislative ______</a:t>
            </a:r>
          </a:p>
          <a:p>
            <a:pPr marL="971550" lvl="1" indent="-514350" fontAlgn="auto">
              <a:spcAft>
                <a:spcPts val="0"/>
              </a:spcAft>
              <a:buFont typeface="Arial" pitchFamily="34" charset="0"/>
              <a:buAutoNum type="arabicPeriod"/>
              <a:defRPr/>
            </a:pPr>
            <a:r>
              <a:rPr lang="en-US" sz="3200" dirty="0" smtClean="0">
                <a:solidFill>
                  <a:srgbClr val="FFFF66"/>
                </a:solidFill>
              </a:rPr>
              <a:t>_________ Branch:</a:t>
            </a:r>
          </a:p>
          <a:p>
            <a:pPr marL="971550" lvl="1" indent="-514350" fontAlgn="auto">
              <a:spcAft>
                <a:spcPts val="0"/>
              </a:spcAft>
              <a:buFont typeface="Arial" pitchFamily="34" charset="0"/>
              <a:buAutoNum type="arabicPeriod"/>
              <a:defRPr/>
            </a:pPr>
            <a:r>
              <a:rPr lang="en-US" sz="3200" dirty="0" smtClean="0">
                <a:solidFill>
                  <a:srgbClr val="FFFF66"/>
                </a:solidFill>
              </a:rPr>
              <a:t>_________ Branch:</a:t>
            </a:r>
          </a:p>
          <a:p>
            <a:pPr marL="971550" lvl="1" indent="-514350" fontAlgn="auto">
              <a:spcAft>
                <a:spcPts val="0"/>
              </a:spcAft>
              <a:buFont typeface="Arial" pitchFamily="34" charset="0"/>
              <a:buAutoNum type="arabicPeriod"/>
              <a:defRPr/>
            </a:pPr>
            <a:r>
              <a:rPr lang="en-US" sz="3200" dirty="0" smtClean="0">
                <a:solidFill>
                  <a:srgbClr val="FFFF66"/>
                </a:solidFill>
              </a:rPr>
              <a:t>_________ Branch:</a:t>
            </a:r>
          </a:p>
          <a:p>
            <a:pPr marL="571500" indent="-514350" fontAlgn="auto">
              <a:spcAft>
                <a:spcPts val="0"/>
              </a:spcAft>
              <a:buFont typeface="Arial" pitchFamily="34" charset="0"/>
              <a:buNone/>
              <a:defRPr/>
            </a:pPr>
            <a:endParaRPr lang="en-US" dirty="0"/>
          </a:p>
        </p:txBody>
      </p:sp>
      <p:pic>
        <p:nvPicPr>
          <p:cNvPr id="18436" name="Picture 5" descr="3branchmaster.gif"/>
          <p:cNvPicPr>
            <a:picLocks noChangeAspect="1"/>
          </p:cNvPicPr>
          <p:nvPr/>
        </p:nvPicPr>
        <p:blipFill>
          <a:blip r:embed="rId3"/>
          <a:srcRect/>
          <a:stretch>
            <a:fillRect/>
          </a:stretch>
        </p:blipFill>
        <p:spPr bwMode="auto">
          <a:xfrm>
            <a:off x="4495800" y="1374775"/>
            <a:ext cx="4648200" cy="4760913"/>
          </a:xfrm>
          <a:prstGeom prst="rect">
            <a:avLst/>
          </a:prstGeom>
          <a:noFill/>
          <a:ln w="9525">
            <a:noFill/>
            <a:miter lim="800000"/>
            <a:headEnd/>
            <a:tailEnd/>
          </a:ln>
        </p:spPr>
      </p:pic>
      <p:sp>
        <p:nvSpPr>
          <p:cNvPr id="7" name="Rectangle 6"/>
          <p:cNvSpPr/>
          <p:nvPr/>
        </p:nvSpPr>
        <p:spPr>
          <a:xfrm>
            <a:off x="5257800" y="5029200"/>
            <a:ext cx="3429000" cy="228600"/>
          </a:xfrm>
          <a:prstGeom prst="rect">
            <a:avLst/>
          </a:prstGeom>
          <a:solidFill>
            <a:schemeClr val="bg1"/>
          </a:solidFill>
          <a:ln w="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09600" y="5257800"/>
            <a:ext cx="4876800" cy="1219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0"/>
          </a:p>
        </p:txBody>
      </p:sp>
      <p:sp>
        <p:nvSpPr>
          <p:cNvPr id="10" name="Rounded Rectangle 9"/>
          <p:cNvSpPr/>
          <p:nvPr/>
        </p:nvSpPr>
        <p:spPr>
          <a:xfrm>
            <a:off x="533400" y="3352800"/>
            <a:ext cx="4876800" cy="1219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0"/>
          </a:p>
        </p:txBody>
      </p:sp>
      <p:sp>
        <p:nvSpPr>
          <p:cNvPr id="8" name="Rounded Rectangle 7"/>
          <p:cNvSpPr/>
          <p:nvPr/>
        </p:nvSpPr>
        <p:spPr>
          <a:xfrm>
            <a:off x="457200" y="1600200"/>
            <a:ext cx="4876800" cy="1219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b="0"/>
          </a:p>
        </p:txBody>
      </p:sp>
      <p:sp>
        <p:nvSpPr>
          <p:cNvPr id="6" name="Text Box 19"/>
          <p:cNvSpPr txBox="1">
            <a:spLocks noGrp="1" noChangeArrowheads="1"/>
          </p:cNvSpPr>
          <p:nvPr>
            <p:ph idx="1"/>
          </p:nvPr>
        </p:nvSpPr>
        <p:spPr>
          <a:xfrm>
            <a:off x="304800" y="1524000"/>
            <a:ext cx="5257800" cy="5016500"/>
          </a:xfrm>
        </p:spPr>
        <p:txBody>
          <a:bodyPr rtlCol="0">
            <a:spAutoFit/>
          </a:bodyPr>
          <a:lstStyle/>
          <a:p>
            <a:pPr algn="ctr" fontAlgn="auto">
              <a:spcBef>
                <a:spcPct val="50000"/>
              </a:spcBef>
              <a:spcAft>
                <a:spcPts val="0"/>
              </a:spcAft>
              <a:buFont typeface="Arial" pitchFamily="34" charset="0"/>
              <a:buNone/>
              <a:defRPr/>
            </a:pPr>
            <a:r>
              <a:rPr lang="en-US" b="1" dirty="0">
                <a:solidFill>
                  <a:srgbClr val="C00000"/>
                </a:solidFill>
              </a:rPr>
              <a:t>Federal: </a:t>
            </a:r>
            <a:r>
              <a:rPr lang="en-US" b="1" dirty="0">
                <a:solidFill>
                  <a:srgbClr val="0070C0"/>
                </a:solidFill>
              </a:rPr>
              <a:t>central and constituents share </a:t>
            </a:r>
            <a:r>
              <a:rPr lang="en-US" b="1" dirty="0" smtClean="0">
                <a:solidFill>
                  <a:srgbClr val="0070C0"/>
                </a:solidFill>
              </a:rPr>
              <a:t>power</a:t>
            </a:r>
          </a:p>
          <a:p>
            <a:pPr algn="ctr" fontAlgn="auto">
              <a:spcBef>
                <a:spcPct val="50000"/>
              </a:spcBef>
              <a:spcAft>
                <a:spcPts val="0"/>
              </a:spcAft>
              <a:buFont typeface="Arial" pitchFamily="34" charset="0"/>
              <a:buNone/>
              <a:defRPr/>
            </a:pPr>
            <a:endParaRPr lang="en-US" b="1" dirty="0">
              <a:solidFill>
                <a:schemeClr val="tx2">
                  <a:lumMod val="60000"/>
                  <a:lumOff val="40000"/>
                </a:schemeClr>
              </a:solidFill>
            </a:endParaRPr>
          </a:p>
          <a:p>
            <a:pPr algn="ctr" fontAlgn="auto">
              <a:spcBef>
                <a:spcPct val="50000"/>
              </a:spcBef>
              <a:spcAft>
                <a:spcPts val="0"/>
              </a:spcAft>
              <a:buFont typeface="Arial" pitchFamily="34" charset="0"/>
              <a:buNone/>
              <a:defRPr/>
            </a:pPr>
            <a:r>
              <a:rPr lang="en-US" b="1" dirty="0">
                <a:solidFill>
                  <a:srgbClr val="C00000"/>
                </a:solidFill>
              </a:rPr>
              <a:t>Unitary: </a:t>
            </a:r>
            <a:r>
              <a:rPr lang="en-US" b="1" dirty="0">
                <a:solidFill>
                  <a:srgbClr val="0070C0"/>
                </a:solidFill>
              </a:rPr>
              <a:t>Inflated central </a:t>
            </a:r>
            <a:r>
              <a:rPr lang="en-US" b="1" dirty="0" smtClean="0">
                <a:solidFill>
                  <a:srgbClr val="0070C0"/>
                </a:solidFill>
              </a:rPr>
              <a:t>government</a:t>
            </a:r>
          </a:p>
          <a:p>
            <a:pPr algn="ctr" fontAlgn="auto">
              <a:spcBef>
                <a:spcPct val="50000"/>
              </a:spcBef>
              <a:spcAft>
                <a:spcPts val="0"/>
              </a:spcAft>
              <a:buFont typeface="Arial" pitchFamily="34" charset="0"/>
              <a:buNone/>
              <a:defRPr/>
            </a:pPr>
            <a:endParaRPr lang="en-US" b="1" dirty="0">
              <a:solidFill>
                <a:schemeClr val="bg1"/>
              </a:solidFill>
            </a:endParaRPr>
          </a:p>
          <a:p>
            <a:pPr algn="ctr" fontAlgn="auto">
              <a:spcBef>
                <a:spcPct val="50000"/>
              </a:spcBef>
              <a:spcAft>
                <a:spcPts val="0"/>
              </a:spcAft>
              <a:buFont typeface="Arial" pitchFamily="34" charset="0"/>
              <a:buNone/>
              <a:defRPr/>
            </a:pPr>
            <a:r>
              <a:rPr lang="en-US" b="1" dirty="0">
                <a:solidFill>
                  <a:srgbClr val="C00000"/>
                </a:solidFill>
              </a:rPr>
              <a:t>Confederation: </a:t>
            </a:r>
            <a:r>
              <a:rPr lang="en-US" b="1" dirty="0">
                <a:solidFill>
                  <a:srgbClr val="0070C0"/>
                </a:solidFill>
              </a:rPr>
              <a:t>Inflated constituency </a:t>
            </a:r>
          </a:p>
        </p:txBody>
      </p:sp>
      <p:sp>
        <p:nvSpPr>
          <p:cNvPr id="7" name="Title 3"/>
          <p:cNvSpPr>
            <a:spLocks noGrp="1"/>
          </p:cNvSpPr>
          <p:nvPr>
            <p:ph type="title"/>
          </p:nvPr>
        </p:nvSpPr>
        <p:spPr>
          <a:xfrm>
            <a:off x="381000" y="0"/>
            <a:ext cx="8382000" cy="1219200"/>
          </a:xfrm>
        </p:spPr>
        <p:txBody>
          <a:bodyPr rtlCol="0">
            <a:normAutofit/>
          </a:bodyPr>
          <a:lstStyle/>
          <a:p>
            <a:pPr fontAlgn="auto">
              <a:spcAft>
                <a:spcPts val="0"/>
              </a:spcAft>
              <a:defRPr/>
            </a:pPr>
            <a:r>
              <a:rPr lang="en-US" sz="6000" dirty="0" smtClean="0">
                <a:solidFill>
                  <a:schemeClr val="tx1">
                    <a:lumMod val="95000"/>
                    <a:lumOff val="5000"/>
                  </a:schemeClr>
                </a:solidFill>
                <a:latin typeface="Monotype Corsiva" pitchFamily="66" charset="0"/>
              </a:rPr>
              <a:t>Three forms of Government</a:t>
            </a:r>
            <a:endParaRPr lang="en-US" sz="6000" dirty="0">
              <a:solidFill>
                <a:schemeClr val="tx1">
                  <a:lumMod val="95000"/>
                  <a:lumOff val="5000"/>
                </a:schemeClr>
              </a:solidFill>
              <a:latin typeface="Monotype Corsiva" pitchFamily="66" charset="0"/>
            </a:endParaRPr>
          </a:p>
        </p:txBody>
      </p:sp>
      <p:sp>
        <p:nvSpPr>
          <p:cNvPr id="13" name="Oval 4"/>
          <p:cNvSpPr>
            <a:spLocks noChangeArrowheads="1"/>
          </p:cNvSpPr>
          <p:nvPr/>
        </p:nvSpPr>
        <p:spPr bwMode="auto">
          <a:xfrm>
            <a:off x="6172200" y="1143000"/>
            <a:ext cx="1066800" cy="1066800"/>
          </a:xfrm>
          <a:prstGeom prst="ellipse">
            <a:avLst/>
          </a:prstGeom>
          <a:solidFill>
            <a:schemeClr val="accent2">
              <a:lumMod val="75000"/>
            </a:schemeClr>
          </a:solidFill>
          <a:ln w="9525">
            <a:solidFill>
              <a:schemeClr val="tx1"/>
            </a:solidFill>
            <a:round/>
            <a:headEnd/>
            <a:tailEnd/>
          </a:ln>
          <a:effectLst/>
        </p:spPr>
        <p:txBody>
          <a:bodyPr wrap="none" anchor="ctr"/>
          <a:lstStyle/>
          <a:p>
            <a:pPr algn="ctr" fontAlgn="auto">
              <a:spcBef>
                <a:spcPts val="0"/>
              </a:spcBef>
              <a:spcAft>
                <a:spcPts val="0"/>
              </a:spcAft>
              <a:defRPr/>
            </a:pPr>
            <a:r>
              <a:rPr lang="en-US" dirty="0">
                <a:solidFill>
                  <a:srgbClr val="FFFF00"/>
                </a:solidFill>
                <a:effectLst>
                  <a:outerShdw blurRad="38100" dist="38100" dir="2700000" algn="tl">
                    <a:srgbClr val="FFFFFF"/>
                  </a:outerShdw>
                </a:effectLst>
                <a:latin typeface="+mn-lt"/>
              </a:rPr>
              <a:t>1</a:t>
            </a:r>
          </a:p>
        </p:txBody>
      </p:sp>
      <p:sp>
        <p:nvSpPr>
          <p:cNvPr id="14" name="Oval 8"/>
          <p:cNvSpPr>
            <a:spLocks noChangeArrowheads="1"/>
          </p:cNvSpPr>
          <p:nvPr/>
        </p:nvSpPr>
        <p:spPr bwMode="auto">
          <a:xfrm>
            <a:off x="7086600" y="914400"/>
            <a:ext cx="457200" cy="3810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15" name="Oval 8"/>
          <p:cNvSpPr>
            <a:spLocks noChangeArrowheads="1"/>
          </p:cNvSpPr>
          <p:nvPr/>
        </p:nvSpPr>
        <p:spPr bwMode="auto">
          <a:xfrm>
            <a:off x="5943600" y="914400"/>
            <a:ext cx="457200" cy="3810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16" name="Oval 8"/>
          <p:cNvSpPr>
            <a:spLocks noChangeArrowheads="1"/>
          </p:cNvSpPr>
          <p:nvPr/>
        </p:nvSpPr>
        <p:spPr bwMode="auto">
          <a:xfrm>
            <a:off x="5867400" y="1981200"/>
            <a:ext cx="457200" cy="3810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dirty="0">
              <a:solidFill>
                <a:srgbClr val="C00000"/>
              </a:solidFill>
              <a:latin typeface="+mn-lt"/>
            </a:endParaRPr>
          </a:p>
        </p:txBody>
      </p:sp>
      <p:sp>
        <p:nvSpPr>
          <p:cNvPr id="17" name="Oval 8"/>
          <p:cNvSpPr>
            <a:spLocks noChangeArrowheads="1"/>
          </p:cNvSpPr>
          <p:nvPr/>
        </p:nvSpPr>
        <p:spPr bwMode="auto">
          <a:xfrm>
            <a:off x="7086600" y="1981200"/>
            <a:ext cx="457200" cy="3810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18" name="Oval 8"/>
          <p:cNvSpPr>
            <a:spLocks noChangeArrowheads="1"/>
          </p:cNvSpPr>
          <p:nvPr/>
        </p:nvSpPr>
        <p:spPr bwMode="auto">
          <a:xfrm>
            <a:off x="7848600" y="3200400"/>
            <a:ext cx="457200" cy="3810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19" name="Oval 10"/>
          <p:cNvSpPr>
            <a:spLocks noChangeArrowheads="1"/>
          </p:cNvSpPr>
          <p:nvPr/>
        </p:nvSpPr>
        <p:spPr bwMode="auto">
          <a:xfrm>
            <a:off x="8305800" y="2590800"/>
            <a:ext cx="838200" cy="6858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20" name="Oval 10"/>
          <p:cNvSpPr>
            <a:spLocks noChangeArrowheads="1"/>
          </p:cNvSpPr>
          <p:nvPr/>
        </p:nvSpPr>
        <p:spPr bwMode="auto">
          <a:xfrm>
            <a:off x="7086600" y="3429000"/>
            <a:ext cx="838200" cy="6858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21" name="Oval 10"/>
          <p:cNvSpPr>
            <a:spLocks noChangeArrowheads="1"/>
          </p:cNvSpPr>
          <p:nvPr/>
        </p:nvSpPr>
        <p:spPr bwMode="auto">
          <a:xfrm>
            <a:off x="8305800" y="3429000"/>
            <a:ext cx="838200" cy="6858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22" name="Oval 10"/>
          <p:cNvSpPr>
            <a:spLocks noChangeArrowheads="1"/>
          </p:cNvSpPr>
          <p:nvPr/>
        </p:nvSpPr>
        <p:spPr bwMode="auto">
          <a:xfrm>
            <a:off x="7315200" y="2438400"/>
            <a:ext cx="838200" cy="6858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23" name="Oval 17"/>
          <p:cNvSpPr>
            <a:spLocks noChangeArrowheads="1"/>
          </p:cNvSpPr>
          <p:nvPr/>
        </p:nvSpPr>
        <p:spPr bwMode="auto">
          <a:xfrm>
            <a:off x="6400800" y="4648200"/>
            <a:ext cx="685800" cy="6858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24" name="Oval 17"/>
          <p:cNvSpPr>
            <a:spLocks noChangeArrowheads="1"/>
          </p:cNvSpPr>
          <p:nvPr/>
        </p:nvSpPr>
        <p:spPr bwMode="auto">
          <a:xfrm>
            <a:off x="7543800" y="4724400"/>
            <a:ext cx="685800" cy="6858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25" name="Oval 17"/>
          <p:cNvSpPr>
            <a:spLocks noChangeArrowheads="1"/>
          </p:cNvSpPr>
          <p:nvPr/>
        </p:nvSpPr>
        <p:spPr bwMode="auto">
          <a:xfrm>
            <a:off x="6324600" y="5867400"/>
            <a:ext cx="685800" cy="6858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26" name="Oval 17"/>
          <p:cNvSpPr>
            <a:spLocks noChangeArrowheads="1"/>
          </p:cNvSpPr>
          <p:nvPr/>
        </p:nvSpPr>
        <p:spPr bwMode="auto">
          <a:xfrm>
            <a:off x="7467600" y="5867400"/>
            <a:ext cx="685800" cy="6858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27" name="Oval 17"/>
          <p:cNvSpPr>
            <a:spLocks noChangeArrowheads="1"/>
          </p:cNvSpPr>
          <p:nvPr/>
        </p:nvSpPr>
        <p:spPr bwMode="auto">
          <a:xfrm>
            <a:off x="6934200" y="5257800"/>
            <a:ext cx="685800" cy="685800"/>
          </a:xfrm>
          <a:prstGeom prst="ellipse">
            <a:avLst/>
          </a:prstGeom>
          <a:solidFill>
            <a:schemeClr val="accent2">
              <a:lumMod val="75000"/>
            </a:schemeClr>
          </a:solidFill>
          <a:ln w="9525">
            <a:solidFill>
              <a:schemeClr val="tx1"/>
            </a:solidFill>
            <a:round/>
            <a:headEnd/>
            <a:tailEnd/>
          </a:ln>
        </p:spPr>
        <p:txBody>
          <a:bodyPr wrap="none" anchor="ctr"/>
          <a:lstStyle/>
          <a:p>
            <a:pPr fontAlgn="auto">
              <a:spcBef>
                <a:spcPts val="0"/>
              </a:spcBef>
              <a:spcAft>
                <a:spcPts val="0"/>
              </a:spcAft>
              <a:defRPr/>
            </a:pPr>
            <a:endParaRPr lang="en-US" b="0">
              <a:latin typeface="+mn-lt"/>
            </a:endParaRPr>
          </a:p>
        </p:txBody>
      </p:sp>
      <p:sp>
        <p:nvSpPr>
          <p:cNvPr id="20502" name="TextBox 29"/>
          <p:cNvSpPr txBox="1">
            <a:spLocks noChangeArrowheads="1"/>
          </p:cNvSpPr>
          <p:nvPr/>
        </p:nvSpPr>
        <p:spPr bwMode="auto">
          <a:xfrm>
            <a:off x="7924800" y="3276600"/>
            <a:ext cx="381000" cy="369888"/>
          </a:xfrm>
          <a:prstGeom prst="rect">
            <a:avLst/>
          </a:prstGeom>
          <a:noFill/>
          <a:ln w="9525">
            <a:noFill/>
            <a:miter lim="800000"/>
            <a:headEnd/>
            <a:tailEnd/>
          </a:ln>
        </p:spPr>
        <p:txBody>
          <a:bodyPr>
            <a:spAutoFit/>
          </a:bodyPr>
          <a:lstStyle/>
          <a:p>
            <a:r>
              <a:rPr lang="en-US" b="0">
                <a:solidFill>
                  <a:srgbClr val="FFFF00"/>
                </a:solidFill>
                <a:latin typeface="Calibri" pitchFamily="34" charset="0"/>
              </a:rPr>
              <a:t>2</a:t>
            </a:r>
          </a:p>
        </p:txBody>
      </p:sp>
      <p:sp>
        <p:nvSpPr>
          <p:cNvPr id="20503" name="TextBox 31"/>
          <p:cNvSpPr txBox="1">
            <a:spLocks noChangeArrowheads="1"/>
          </p:cNvSpPr>
          <p:nvPr/>
        </p:nvSpPr>
        <p:spPr bwMode="auto">
          <a:xfrm>
            <a:off x="7086600" y="5410200"/>
            <a:ext cx="381000" cy="369888"/>
          </a:xfrm>
          <a:prstGeom prst="rect">
            <a:avLst/>
          </a:prstGeom>
          <a:noFill/>
          <a:ln w="9525">
            <a:noFill/>
            <a:miter lim="800000"/>
            <a:headEnd/>
            <a:tailEnd/>
          </a:ln>
        </p:spPr>
        <p:txBody>
          <a:bodyPr>
            <a:spAutoFit/>
          </a:bodyPr>
          <a:lstStyle/>
          <a:p>
            <a:r>
              <a:rPr lang="en-US" b="0">
                <a:solidFill>
                  <a:srgbClr val="FFFF00"/>
                </a:solidFill>
                <a:latin typeface="Calibri" pitchFamily="34" charset="0"/>
              </a:rPr>
              <a:t>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2530" name="Content Placeholder 4"/>
          <p:cNvSpPr>
            <a:spLocks noGrp="1"/>
          </p:cNvSpPr>
          <p:nvPr>
            <p:ph idx="1"/>
          </p:nvPr>
        </p:nvSpPr>
        <p:spPr/>
        <p:txBody>
          <a:bodyPr/>
          <a:lstStyle/>
          <a:p>
            <a:r>
              <a:rPr lang="en-US" smtClean="0">
                <a:solidFill>
                  <a:srgbClr val="FFFF66"/>
                </a:solidFill>
              </a:rPr>
              <a:t>______ Central Government</a:t>
            </a:r>
          </a:p>
          <a:p>
            <a:pPr lvl="1"/>
            <a:r>
              <a:rPr lang="en-US" smtClean="0">
                <a:solidFill>
                  <a:srgbClr val="FFFF66"/>
                </a:solidFill>
              </a:rPr>
              <a:t>States can _____ federal laws</a:t>
            </a:r>
          </a:p>
          <a:p>
            <a:pPr lvl="1"/>
            <a:r>
              <a:rPr lang="en-US" smtClean="0">
                <a:solidFill>
                  <a:srgbClr val="FFFF66"/>
                </a:solidFill>
              </a:rPr>
              <a:t>One branch of Central government = </a:t>
            </a:r>
          </a:p>
          <a:p>
            <a:r>
              <a:rPr lang="en-US" smtClean="0">
                <a:solidFill>
                  <a:srgbClr val="FFFF66"/>
                </a:solidFill>
              </a:rPr>
              <a:t>Each state has 1 vote in congress:</a:t>
            </a:r>
          </a:p>
          <a:p>
            <a:r>
              <a:rPr lang="en-US" smtClean="0">
                <a:solidFill>
                  <a:srgbClr val="FFFF66"/>
                </a:solidFill>
                <a:hlinkClick r:id="rId3"/>
              </a:rPr>
              <a:t>www.hippocampus.org</a:t>
            </a:r>
            <a:endParaRPr lang="en-US" smtClean="0">
              <a:solidFill>
                <a:srgbClr val="FFFF66"/>
              </a:solidFill>
            </a:endParaRPr>
          </a:p>
          <a:p>
            <a:pPr>
              <a:buFont typeface="Arial" charset="0"/>
              <a:buNone/>
            </a:pPr>
            <a:endParaRPr lang="en-US" smtClean="0">
              <a:solidFill>
                <a:srgbClr val="FFFF66"/>
              </a:solidFill>
            </a:endParaRPr>
          </a:p>
        </p:txBody>
      </p:sp>
      <p:sp>
        <p:nvSpPr>
          <p:cNvPr id="6" name="Title 3"/>
          <p:cNvSpPr>
            <a:spLocks noGrp="1"/>
          </p:cNvSpPr>
          <p:nvPr>
            <p:ph type="title"/>
          </p:nvPr>
        </p:nvSpPr>
        <p:spPr/>
        <p:txBody>
          <a:bodyPr rtlCol="0">
            <a:normAutofit fontScale="90000"/>
          </a:bodyPr>
          <a:lstStyle/>
          <a:p>
            <a:pPr fontAlgn="auto">
              <a:spcAft>
                <a:spcPts val="0"/>
              </a:spcAft>
              <a:defRPr/>
            </a:pPr>
            <a:r>
              <a:rPr lang="en-US" sz="5400" dirty="0" smtClean="0">
                <a:solidFill>
                  <a:srgbClr val="CC0000"/>
                </a:solidFill>
                <a:latin typeface="Monotype Corsiva" pitchFamily="66" charset="0"/>
              </a:rPr>
              <a:t>Structure of Government under A.O.C</a:t>
            </a:r>
            <a:endParaRPr lang="en-US" sz="5400" dirty="0">
              <a:solidFill>
                <a:srgbClr val="CC0000"/>
              </a:solidFill>
              <a:latin typeface="Monotype Corsiva"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4578" name="Title 3"/>
          <p:cNvSpPr>
            <a:spLocks noGrp="1"/>
          </p:cNvSpPr>
          <p:nvPr>
            <p:ph type="title"/>
          </p:nvPr>
        </p:nvSpPr>
        <p:spPr/>
        <p:txBody>
          <a:bodyPr/>
          <a:lstStyle/>
          <a:p>
            <a:r>
              <a:rPr lang="en-US" sz="4900" smtClean="0">
                <a:solidFill>
                  <a:srgbClr val="CC0000"/>
                </a:solidFill>
                <a:latin typeface="Monotype Corsiva" pitchFamily="66" charset="0"/>
              </a:rPr>
              <a:t>Journal 						3/2</a:t>
            </a:r>
          </a:p>
        </p:txBody>
      </p:sp>
      <p:sp>
        <p:nvSpPr>
          <p:cNvPr id="24579" name="Content Placeholder 4"/>
          <p:cNvSpPr>
            <a:spLocks noGrp="1"/>
          </p:cNvSpPr>
          <p:nvPr>
            <p:ph idx="1"/>
          </p:nvPr>
        </p:nvSpPr>
        <p:spPr/>
        <p:txBody>
          <a:bodyPr/>
          <a:lstStyle/>
          <a:p>
            <a:r>
              <a:rPr lang="en-US" dirty="0" smtClean="0"/>
              <a:t>Turn to page 150 and read about Shay’s Rebellion.</a:t>
            </a:r>
          </a:p>
          <a:p>
            <a:pPr lvl="1"/>
            <a:r>
              <a:rPr lang="en-US" dirty="0" smtClean="0"/>
              <a:t>What was the reason for Shay’s rebellion?</a:t>
            </a:r>
          </a:p>
          <a:p>
            <a:pPr lvl="1"/>
            <a:r>
              <a:rPr lang="en-US" dirty="0" smtClean="0"/>
              <a:t>Why is Shay’s rebellion significant?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5602" name="Title 3"/>
          <p:cNvSpPr>
            <a:spLocks noGrp="1"/>
          </p:cNvSpPr>
          <p:nvPr>
            <p:ph type="title"/>
          </p:nvPr>
        </p:nvSpPr>
        <p:spPr/>
        <p:txBody>
          <a:bodyPr/>
          <a:lstStyle/>
          <a:p>
            <a:r>
              <a:rPr lang="en-US" sz="4900" smtClean="0">
                <a:solidFill>
                  <a:srgbClr val="CC0000"/>
                </a:solidFill>
                <a:latin typeface="Monotype Corsiva" pitchFamily="66" charset="0"/>
              </a:rPr>
              <a:t>Constitutional Convention</a:t>
            </a:r>
            <a:endParaRPr lang="en-US" smtClean="0">
              <a:solidFill>
                <a:schemeClr val="accent2"/>
              </a:solidFill>
            </a:endParaRPr>
          </a:p>
        </p:txBody>
      </p:sp>
      <p:sp>
        <p:nvSpPr>
          <p:cNvPr id="25603" name="Content Placeholder 4"/>
          <p:cNvSpPr>
            <a:spLocks noGrp="1"/>
          </p:cNvSpPr>
          <p:nvPr>
            <p:ph idx="1"/>
          </p:nvPr>
        </p:nvSpPr>
        <p:spPr>
          <a:xfrm>
            <a:off x="3962400" y="1447800"/>
            <a:ext cx="4876800" cy="4525963"/>
          </a:xfrm>
        </p:spPr>
        <p:txBody>
          <a:bodyPr/>
          <a:lstStyle/>
          <a:p>
            <a:r>
              <a:rPr lang="en-US" dirty="0" smtClean="0">
                <a:solidFill>
                  <a:srgbClr val="FFFF66"/>
                </a:solidFill>
              </a:rPr>
              <a:t>____ states attended</a:t>
            </a:r>
          </a:p>
          <a:p>
            <a:r>
              <a:rPr lang="en-US" dirty="0" smtClean="0">
                <a:solidFill>
                  <a:srgbClr val="FFFF66"/>
                </a:solidFill>
              </a:rPr>
              <a:t>Each state had ____ vote</a:t>
            </a:r>
          </a:p>
          <a:p>
            <a:r>
              <a:rPr lang="en-US" dirty="0" smtClean="0">
                <a:solidFill>
                  <a:srgbClr val="FFFF66"/>
                </a:solidFill>
              </a:rPr>
              <a:t>James Madison = </a:t>
            </a:r>
          </a:p>
          <a:p>
            <a:r>
              <a:rPr lang="en-US" dirty="0" smtClean="0">
                <a:solidFill>
                  <a:srgbClr val="FFFF66"/>
                </a:solidFill>
              </a:rPr>
              <a:t>Goal = </a:t>
            </a:r>
          </a:p>
        </p:txBody>
      </p:sp>
      <p:pic>
        <p:nvPicPr>
          <p:cNvPr id="4" name="Picture 3" descr="James_Madison.jpg"/>
          <p:cNvPicPr>
            <a:picLocks noChangeAspect="1"/>
          </p:cNvPicPr>
          <p:nvPr/>
        </p:nvPicPr>
        <p:blipFill>
          <a:blip r:embed="rId3"/>
          <a:stretch>
            <a:fillRect/>
          </a:stretch>
        </p:blipFill>
        <p:spPr>
          <a:xfrm>
            <a:off x="381000" y="1447800"/>
            <a:ext cx="3571875" cy="33147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6626" name="Title 3"/>
          <p:cNvSpPr>
            <a:spLocks noGrp="1"/>
          </p:cNvSpPr>
          <p:nvPr>
            <p:ph type="title"/>
          </p:nvPr>
        </p:nvSpPr>
        <p:spPr/>
        <p:txBody>
          <a:bodyPr/>
          <a:lstStyle/>
          <a:p>
            <a:r>
              <a:rPr lang="en-US" sz="4900" smtClean="0">
                <a:solidFill>
                  <a:srgbClr val="CC0000"/>
                </a:solidFill>
                <a:latin typeface="Monotype Corsiva" pitchFamily="66" charset="0"/>
              </a:rPr>
              <a:t>The Plans</a:t>
            </a:r>
            <a:endParaRPr lang="en-US" smtClean="0"/>
          </a:p>
        </p:txBody>
      </p:sp>
      <p:sp>
        <p:nvSpPr>
          <p:cNvPr id="26627" name="Content Placeholder 4"/>
          <p:cNvSpPr>
            <a:spLocks noGrp="1"/>
          </p:cNvSpPr>
          <p:nvPr>
            <p:ph idx="1"/>
          </p:nvPr>
        </p:nvSpPr>
        <p:spPr>
          <a:xfrm>
            <a:off x="457200" y="1295400"/>
            <a:ext cx="8229600" cy="5181600"/>
          </a:xfrm>
        </p:spPr>
        <p:txBody>
          <a:bodyPr/>
          <a:lstStyle/>
          <a:p>
            <a:r>
              <a:rPr lang="en-US" sz="3100" smtClean="0">
                <a:solidFill>
                  <a:srgbClr val="FFFF66"/>
                </a:solidFill>
              </a:rPr>
              <a:t>The _______ Plan (_____-State Plan)</a:t>
            </a:r>
          </a:p>
          <a:p>
            <a:pPr lvl="1"/>
            <a:r>
              <a:rPr lang="en-US" sz="2600" smtClean="0">
                <a:solidFill>
                  <a:srgbClr val="FFFF66"/>
                </a:solidFill>
              </a:rPr>
              <a:t>Idea of ______ of powers</a:t>
            </a:r>
          </a:p>
          <a:p>
            <a:pPr lvl="1"/>
            <a:r>
              <a:rPr lang="en-US" sz="2600" smtClean="0">
                <a:solidFill>
                  <a:srgbClr val="FFFF66"/>
                </a:solidFill>
              </a:rPr>
              <a:t>Bicameral or ___ house legislature</a:t>
            </a:r>
          </a:p>
          <a:p>
            <a:pPr lvl="2"/>
            <a:r>
              <a:rPr lang="en-US" smtClean="0">
                <a:solidFill>
                  <a:srgbClr val="FFFF66"/>
                </a:solidFill>
              </a:rPr>
              <a:t>Lower house:</a:t>
            </a:r>
          </a:p>
          <a:p>
            <a:pPr lvl="2"/>
            <a:r>
              <a:rPr lang="en-US" smtClean="0">
                <a:solidFill>
                  <a:srgbClr val="FFFF66"/>
                </a:solidFill>
              </a:rPr>
              <a:t>Upper house:</a:t>
            </a:r>
          </a:p>
          <a:p>
            <a:pPr lvl="1"/>
            <a:r>
              <a:rPr lang="en-US" sz="2600" smtClean="0">
                <a:solidFill>
                  <a:srgbClr val="FFFF66"/>
                </a:solidFill>
              </a:rPr>
              <a:t>Power = ________</a:t>
            </a:r>
          </a:p>
          <a:p>
            <a:r>
              <a:rPr lang="en-US" sz="3100" smtClean="0">
                <a:solidFill>
                  <a:srgbClr val="FFFF66"/>
                </a:solidFill>
              </a:rPr>
              <a:t>The ________ Plan (____-State Plan)</a:t>
            </a:r>
          </a:p>
          <a:p>
            <a:pPr lvl="1"/>
            <a:r>
              <a:rPr lang="en-US" sz="2600" smtClean="0">
                <a:solidFill>
                  <a:srgbClr val="FFFF66"/>
                </a:solidFill>
              </a:rPr>
              <a:t>Unicameral or ______ house legislature</a:t>
            </a:r>
          </a:p>
          <a:p>
            <a:pPr lvl="1"/>
            <a:r>
              <a:rPr lang="en-US" sz="2600" smtClean="0">
                <a:solidFill>
                  <a:srgbClr val="FFFF66"/>
                </a:solidFill>
              </a:rPr>
              <a:t>Each state has:</a:t>
            </a:r>
          </a:p>
          <a:p>
            <a:pPr lvl="1"/>
            <a:r>
              <a:rPr lang="en-US" sz="2600" smtClean="0">
                <a:solidFill>
                  <a:srgbClr val="FFFF66"/>
                </a:solidFill>
              </a:rPr>
              <a:t>Power = ___________</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merican Flag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American Flag Template</Template>
  <TotalTime>797</TotalTime>
  <Words>1694</Words>
  <Application>Microsoft Office PowerPoint</Application>
  <PresentationFormat>On-screen Show (4:3)</PresentationFormat>
  <Paragraphs>183</Paragraphs>
  <Slides>23</Slides>
  <Notes>13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American Flag Template</vt:lpstr>
      <vt:lpstr>Journal       2/26</vt:lpstr>
      <vt:lpstr>Slide 2</vt:lpstr>
      <vt:lpstr>Before Articles of Confederation</vt:lpstr>
      <vt:lpstr>The American Republic</vt:lpstr>
      <vt:lpstr>Three forms of Government</vt:lpstr>
      <vt:lpstr>Structure of Government under A.O.C</vt:lpstr>
      <vt:lpstr>Journal       3/2</vt:lpstr>
      <vt:lpstr>Constitutional Convention</vt:lpstr>
      <vt:lpstr>The Plans</vt:lpstr>
      <vt:lpstr>The Great Compromise</vt:lpstr>
      <vt:lpstr>Powers of congress</vt:lpstr>
      <vt:lpstr>Slide 12</vt:lpstr>
      <vt:lpstr>In-Class Activity/Homework</vt:lpstr>
      <vt:lpstr>Journal       3/4</vt:lpstr>
      <vt:lpstr>Slide 15</vt:lpstr>
      <vt:lpstr>The Federalists</vt:lpstr>
      <vt:lpstr>The Federalists Papers</vt:lpstr>
      <vt:lpstr>Antifederalists</vt:lpstr>
      <vt:lpstr>In-Class Activity/Homework</vt:lpstr>
      <vt:lpstr>Journal       3/6</vt:lpstr>
      <vt:lpstr>Bill of Rights</vt:lpstr>
      <vt:lpstr>Slide 22</vt:lpstr>
      <vt:lpstr>In-Class Activity / Homework</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TPS</dc:creator>
  <cp:lastModifiedBy>TPS</cp:lastModifiedBy>
  <cp:revision>82</cp:revision>
  <dcterms:created xsi:type="dcterms:W3CDTF">2009-02-25T21:12:40Z</dcterms:created>
  <dcterms:modified xsi:type="dcterms:W3CDTF">2009-03-05T19:42:45Z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TC300023401033</vt:lpwstr>
  </property>
</Properties>
</file>