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Default Extension="png" ContentType="image/png"/>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handoutMasterIdLst>
    <p:handoutMasterId r:id="rId9"/>
  </p:handoutMasterIdLst>
  <p:sldIdLst>
    <p:sldId id="257" r:id="rId2"/>
    <p:sldId id="258" r:id="rId3"/>
    <p:sldId id="259" r:id="rId4"/>
    <p:sldId id="260" r:id="rId5"/>
    <p:sldId id="261" r:id="rId6"/>
    <p:sldId id="262"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4" d="100"/>
          <a:sy n="104" d="100"/>
        </p:scale>
        <p:origin x="-174"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D149021-03A4-48C2-8A4D-6E9722CBD22D}" type="datetimeFigureOut">
              <a:rPr lang="en-US" smtClean="0"/>
              <a:t>8/22/2013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83739D6-9C7F-4908-A5C3-760F0F9ADDBC}" type="slidenum">
              <a:rPr lang="en-US" smtClean="0"/>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EF17508-B1FB-4149-B447-AD274E01055F}" type="datetimeFigureOut">
              <a:rPr lang="en-US" smtClean="0"/>
              <a:t>8/22/2013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551D72D-B759-4EDA-A1FF-2DC08BBE9D4A}"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CFA7204-9123-4682-9A88-A8FA6E037C87}" type="slidenum">
              <a:rPr lang="en-US"/>
              <a:pPr fontAlgn="base">
                <a:spcBef>
                  <a:spcPct val="0"/>
                </a:spcBef>
                <a:spcAft>
                  <a:spcPct val="0"/>
                </a:spcAft>
              </a:pPr>
              <a:t>1</a:t>
            </a:fld>
            <a:endParaRPr lang="en-US"/>
          </a:p>
        </p:txBody>
      </p:sp>
      <p:sp>
        <p:nvSpPr>
          <p:cNvPr id="23555" name="Rectangle 2"/>
          <p:cNvSpPr>
            <a:spLocks noRot="1" noChangeArrowheads="1" noTextEdit="1"/>
          </p:cNvSpPr>
          <p:nvPr>
            <p:ph type="sldImg"/>
          </p:nvPr>
        </p:nvSpPr>
        <p:spPr bwMode="auto">
          <a:noFill/>
          <a:ln>
            <a:solidFill>
              <a:srgbClr val="000000"/>
            </a:solidFill>
            <a:miter lim="800000"/>
            <a:headEnd/>
            <a:tailEnd/>
          </a:ln>
        </p:spPr>
      </p:sp>
      <p:sp>
        <p:nvSpPr>
          <p:cNvPr id="2355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5D12669-B89C-45A3-BD9B-545F99FC4DFE}" type="slidenum">
              <a:rPr lang="en-US"/>
              <a:pPr fontAlgn="base">
                <a:spcBef>
                  <a:spcPct val="0"/>
                </a:spcBef>
                <a:spcAft>
                  <a:spcPct val="0"/>
                </a:spcAft>
              </a:pPr>
              <a:t>2</a:t>
            </a:fld>
            <a:endParaRPr lang="en-US"/>
          </a:p>
        </p:txBody>
      </p:sp>
      <p:sp>
        <p:nvSpPr>
          <p:cNvPr id="24579" name="Rectangle 2"/>
          <p:cNvSpPr>
            <a:spLocks noRot="1" noChangeArrowheads="1" noTextEdit="1"/>
          </p:cNvSpPr>
          <p:nvPr>
            <p:ph type="sldImg"/>
          </p:nvPr>
        </p:nvSpPr>
        <p:spPr bwMode="auto">
          <a:noFill/>
          <a:ln>
            <a:solidFill>
              <a:srgbClr val="000000"/>
            </a:solidFill>
            <a:miter lim="800000"/>
            <a:headEnd/>
            <a:tailEnd/>
          </a:ln>
        </p:spPr>
      </p:sp>
      <p:sp>
        <p:nvSpPr>
          <p:cNvPr id="2458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457325F-B3B3-49E9-BA65-55B782912213}" type="slidenum">
              <a:rPr lang="en-US"/>
              <a:pPr fontAlgn="base">
                <a:spcBef>
                  <a:spcPct val="0"/>
                </a:spcBef>
                <a:spcAft>
                  <a:spcPct val="0"/>
                </a:spcAft>
              </a:pPr>
              <a:t>3</a:t>
            </a:fld>
            <a:endParaRPr lang="en-US"/>
          </a:p>
        </p:txBody>
      </p:sp>
      <p:sp>
        <p:nvSpPr>
          <p:cNvPr id="26627" name="Rectangle 2"/>
          <p:cNvSpPr>
            <a:spLocks noRot="1" noChangeArrowheads="1" noTextEdit="1"/>
          </p:cNvSpPr>
          <p:nvPr>
            <p:ph type="sldImg"/>
          </p:nvPr>
        </p:nvSpPr>
        <p:spPr bwMode="auto">
          <a:noFill/>
          <a:ln>
            <a:solidFill>
              <a:srgbClr val="000000"/>
            </a:solidFill>
            <a:miter lim="800000"/>
            <a:headEnd/>
            <a:tailEnd/>
          </a:ln>
        </p:spPr>
      </p:sp>
      <p:sp>
        <p:nvSpPr>
          <p:cNvPr id="2662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A09E040-6A8C-4958-BF07-38D549F37555}" type="slidenum">
              <a:rPr lang="en-US"/>
              <a:pPr fontAlgn="base">
                <a:spcBef>
                  <a:spcPct val="0"/>
                </a:spcBef>
                <a:spcAft>
                  <a:spcPct val="0"/>
                </a:spcAft>
              </a:pPr>
              <a:t>4</a:t>
            </a:fld>
            <a:endParaRPr lang="en-US"/>
          </a:p>
        </p:txBody>
      </p:sp>
      <p:sp>
        <p:nvSpPr>
          <p:cNvPr id="34819" name="Rectangle 2"/>
          <p:cNvSpPr>
            <a:spLocks noRot="1" noChangeArrowheads="1" noTextEdit="1"/>
          </p:cNvSpPr>
          <p:nvPr>
            <p:ph type="sldImg"/>
          </p:nvPr>
        </p:nvSpPr>
        <p:spPr bwMode="auto">
          <a:noFill/>
          <a:ln>
            <a:solidFill>
              <a:srgbClr val="000000"/>
            </a:solidFill>
            <a:miter lim="800000"/>
            <a:headEnd/>
            <a:tailEnd/>
          </a:ln>
        </p:spPr>
      </p:sp>
      <p:sp>
        <p:nvSpPr>
          <p:cNvPr id="3482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E164C8F-6FCD-4AC7-9970-1E65FA7DDDFE}" type="slidenum">
              <a:rPr lang="en-US"/>
              <a:pPr fontAlgn="base">
                <a:spcBef>
                  <a:spcPct val="0"/>
                </a:spcBef>
                <a:spcAft>
                  <a:spcPct val="0"/>
                </a:spcAft>
              </a:pPr>
              <a:t>5</a:t>
            </a:fld>
            <a:endParaRPr lang="en-US"/>
          </a:p>
        </p:txBody>
      </p:sp>
      <p:sp>
        <p:nvSpPr>
          <p:cNvPr id="35843" name="Rectangle 2"/>
          <p:cNvSpPr>
            <a:spLocks noRot="1" noChangeArrowheads="1" noTextEdit="1"/>
          </p:cNvSpPr>
          <p:nvPr>
            <p:ph type="sldImg"/>
          </p:nvPr>
        </p:nvSpPr>
        <p:spPr bwMode="auto">
          <a:noFill/>
          <a:ln>
            <a:solidFill>
              <a:srgbClr val="000000"/>
            </a:solidFill>
            <a:miter lim="800000"/>
            <a:headEnd/>
            <a:tailEnd/>
          </a:ln>
        </p:spPr>
      </p:sp>
      <p:sp>
        <p:nvSpPr>
          <p:cNvPr id="3584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The Townshend Acts included several taxes and regulations, including:</a:t>
            </a:r>
          </a:p>
          <a:p>
            <a:pPr>
              <a:spcBef>
                <a:spcPct val="0"/>
              </a:spcBef>
            </a:pPr>
            <a:endParaRPr lang="en-US" smtClean="0"/>
          </a:p>
          <a:p>
            <a:pPr>
              <a:spcBef>
                <a:spcPct val="0"/>
              </a:spcBef>
            </a:pPr>
            <a:r>
              <a:rPr lang="en-US" smtClean="0"/>
              <a:t>The New York Restraining Act which suspended the New York Colonial Assembly when it did not agree to a quartering act passed by Parliament.</a:t>
            </a:r>
          </a:p>
          <a:p>
            <a:pPr>
              <a:spcBef>
                <a:spcPct val="0"/>
              </a:spcBef>
            </a:pPr>
            <a:r>
              <a:rPr lang="en-US" smtClean="0"/>
              <a:t>A reorganization of the Customs Service, which included creating of “writs of assistance”, blanket approval to search colonial homes and businesses without a warrant</a:t>
            </a:r>
          </a:p>
          <a:p>
            <a:pPr>
              <a:spcBef>
                <a:spcPct val="0"/>
              </a:spcBef>
            </a:pPr>
            <a:r>
              <a:rPr lang="en-US" smtClean="0"/>
              <a:t>The Townshend Duty Act which placed taxes on many everyday purchases in the colonies, including lead, paper, paint, glass, and tea.</a:t>
            </a:r>
          </a:p>
          <a:p>
            <a:pPr>
              <a:spcBef>
                <a:spcPct val="0"/>
              </a:spcBef>
            </a:pPr>
            <a:r>
              <a:rPr lang="en-US" smtClean="0"/>
              <a:t>While protests were not as severe as those against the Stamp Act, the colonists did adhere to non-importation agreements which hurt trade between the colonies and British merchants.  They forced Parliament’s hand, and the Townsend Duties were repealed in 1770.  </a:t>
            </a:r>
          </a:p>
          <a:p>
            <a:pPr>
              <a:spcBef>
                <a:spcPct val="0"/>
              </a:spcBef>
            </a:pPr>
            <a:r>
              <a:rPr lang="en-US" smtClean="0"/>
              <a:t>However, in a face-saving move, Parliament also kept the tax on tea.  This angered colonists, and led to protests against British tea, including the Boston Tea Party.</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D715189-2944-49B7-8439-4D5FBA64B927}" type="slidenum">
              <a:rPr lang="en-US"/>
              <a:pPr fontAlgn="base">
                <a:spcBef>
                  <a:spcPct val="0"/>
                </a:spcBef>
                <a:spcAft>
                  <a:spcPct val="0"/>
                </a:spcAft>
              </a:pPr>
              <a:t>6</a:t>
            </a:fld>
            <a:endParaRPr lang="en-US"/>
          </a:p>
        </p:txBody>
      </p:sp>
      <p:sp>
        <p:nvSpPr>
          <p:cNvPr id="36867" name="Rectangle 2"/>
          <p:cNvSpPr>
            <a:spLocks noRot="1" noChangeArrowheads="1" noTextEdit="1"/>
          </p:cNvSpPr>
          <p:nvPr>
            <p:ph type="sldImg"/>
          </p:nvPr>
        </p:nvSpPr>
        <p:spPr bwMode="auto">
          <a:noFill/>
          <a:ln>
            <a:solidFill>
              <a:srgbClr val="000000"/>
            </a:solidFill>
            <a:miter lim="800000"/>
            <a:headEnd/>
            <a:tailEnd/>
          </a:ln>
        </p:spPr>
      </p:sp>
      <p:sp>
        <p:nvSpPr>
          <p:cNvPr id="3686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79E352-D1B0-4BAD-BEBB-D430D5E2C99E}" type="datetimeFigureOut">
              <a:rPr lang="en-US" smtClean="0"/>
              <a:t>8/22/2013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77E663-CC20-4D49-AADF-2E3DEFC9C7D2}"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79E352-D1B0-4BAD-BEBB-D430D5E2C99E}" type="datetimeFigureOut">
              <a:rPr lang="en-US" smtClean="0"/>
              <a:t>8/22/2013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77E663-CC20-4D49-AADF-2E3DEFC9C7D2}"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79E352-D1B0-4BAD-BEBB-D430D5E2C99E}" type="datetimeFigureOut">
              <a:rPr lang="en-US" smtClean="0"/>
              <a:t>8/22/2013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77E663-CC20-4D49-AADF-2E3DEFC9C7D2}"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79E352-D1B0-4BAD-BEBB-D430D5E2C99E}" type="datetimeFigureOut">
              <a:rPr lang="en-US" smtClean="0"/>
              <a:t>8/22/2013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77E663-CC20-4D49-AADF-2E3DEFC9C7D2}"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79E352-D1B0-4BAD-BEBB-D430D5E2C99E}" type="datetimeFigureOut">
              <a:rPr lang="en-US" smtClean="0"/>
              <a:t>8/22/2013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77E663-CC20-4D49-AADF-2E3DEFC9C7D2}"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79E352-D1B0-4BAD-BEBB-D430D5E2C99E}" type="datetimeFigureOut">
              <a:rPr lang="en-US" smtClean="0"/>
              <a:t>8/22/2013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D77E663-CC20-4D49-AADF-2E3DEFC9C7D2}"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79E352-D1B0-4BAD-BEBB-D430D5E2C99E}" type="datetimeFigureOut">
              <a:rPr lang="en-US" smtClean="0"/>
              <a:t>8/22/2013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D77E663-CC20-4D49-AADF-2E3DEFC9C7D2}"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79E352-D1B0-4BAD-BEBB-D430D5E2C99E}" type="datetimeFigureOut">
              <a:rPr lang="en-US" smtClean="0"/>
              <a:t>8/22/2013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D77E663-CC20-4D49-AADF-2E3DEFC9C7D2}"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79E352-D1B0-4BAD-BEBB-D430D5E2C99E}" type="datetimeFigureOut">
              <a:rPr lang="en-US" smtClean="0"/>
              <a:t>8/22/2013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D77E663-CC20-4D49-AADF-2E3DEFC9C7D2}"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79E352-D1B0-4BAD-BEBB-D430D5E2C99E}" type="datetimeFigureOut">
              <a:rPr lang="en-US" smtClean="0"/>
              <a:t>8/22/2013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D77E663-CC20-4D49-AADF-2E3DEFC9C7D2}"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79E352-D1B0-4BAD-BEBB-D430D5E2C99E}" type="datetimeFigureOut">
              <a:rPr lang="en-US" smtClean="0"/>
              <a:t>8/22/2013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D77E663-CC20-4D49-AADF-2E3DEFC9C7D2}"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79E352-D1B0-4BAD-BEBB-D430D5E2C99E}" type="datetimeFigureOut">
              <a:rPr lang="en-US" smtClean="0"/>
              <a:t>8/22/2013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D77E663-CC20-4D49-AADF-2E3DEFC9C7D2}"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3"/>
          <p:cNvSpPr>
            <a:spLocks noGrp="1"/>
          </p:cNvSpPr>
          <p:nvPr>
            <p:ph type="sldNum" sz="quarter" idx="12"/>
          </p:nvPr>
        </p:nvSpPr>
        <p:spPr/>
        <p:txBody>
          <a:bodyPr/>
          <a:lstStyle/>
          <a:p>
            <a:pPr>
              <a:defRPr/>
            </a:pPr>
            <a:fld id="{7F7D0D31-CEB9-44FE-BBB7-9CCD279DB31B}" type="slidenum">
              <a:rPr lang="en-US"/>
              <a:pPr>
                <a:defRPr/>
              </a:pPr>
              <a:t>1</a:t>
            </a:fld>
            <a:endParaRPr lang="en-US"/>
          </a:p>
        </p:txBody>
      </p:sp>
      <p:sp>
        <p:nvSpPr>
          <p:cNvPr id="49154" name="Text Box 2"/>
          <p:cNvSpPr txBox="1">
            <a:spLocks noChangeArrowheads="1"/>
          </p:cNvSpPr>
          <p:nvPr/>
        </p:nvSpPr>
        <p:spPr bwMode="auto">
          <a:xfrm>
            <a:off x="533400" y="1409700"/>
            <a:ext cx="8001000" cy="4800600"/>
          </a:xfrm>
          <a:prstGeom prst="rect">
            <a:avLst/>
          </a:prstGeom>
          <a:noFill/>
          <a:ln w="9525">
            <a:solidFill>
              <a:schemeClr val="tx1"/>
            </a:solidFill>
            <a:miter lim="800000"/>
            <a:headEnd/>
            <a:tailEnd/>
          </a:ln>
        </p:spPr>
        <p:txBody>
          <a:bodyPr>
            <a:spAutoFit/>
          </a:bodyPr>
          <a:lstStyle/>
          <a:p>
            <a:pPr>
              <a:spcBef>
                <a:spcPct val="50000"/>
              </a:spcBef>
            </a:pPr>
            <a:r>
              <a:rPr lang="en-US" sz="2800" b="1">
                <a:latin typeface="Calibri" pitchFamily="34" charset="0"/>
              </a:rPr>
              <a:t>The colonists were angry that Parliament was levying taxes without (colonial) representatives on their behalf.</a:t>
            </a:r>
          </a:p>
          <a:p>
            <a:pPr>
              <a:spcBef>
                <a:spcPct val="50000"/>
              </a:spcBef>
            </a:pPr>
            <a:r>
              <a:rPr lang="en-US" sz="2800" b="1" i="1">
                <a:latin typeface="Calibri" pitchFamily="34" charset="0"/>
              </a:rPr>
              <a:t>Direct taxes</a:t>
            </a:r>
            <a:r>
              <a:rPr lang="en-US" sz="2800" b="1">
                <a:latin typeface="Calibri" pitchFamily="34" charset="0"/>
              </a:rPr>
              <a:t>, such as the Stamp Act, were taxes ADDED TO the price of a good at the time of purchase.  It was obvious to the consumer that he was paying extra for a tax levy.</a:t>
            </a:r>
          </a:p>
          <a:p>
            <a:pPr>
              <a:spcBef>
                <a:spcPct val="50000"/>
              </a:spcBef>
            </a:pPr>
            <a:r>
              <a:rPr lang="en-US" sz="2800" b="1" i="1">
                <a:latin typeface="Calibri" pitchFamily="34" charset="0"/>
              </a:rPr>
              <a:t>Indirect taxes </a:t>
            </a:r>
            <a:r>
              <a:rPr lang="en-US" sz="2800" b="1">
                <a:latin typeface="Calibri" pitchFamily="34" charset="0"/>
              </a:rPr>
              <a:t>are taxes INCLUDED in the price of the product or service.  That way, the consumer did not realize as readily that he was paying a tax.  </a:t>
            </a:r>
            <a:endParaRPr lang="en-US" sz="2800" b="1" i="1">
              <a:solidFill>
                <a:schemeClr val="hlink"/>
              </a:solidFill>
              <a:latin typeface="Calibri" pitchFamily="34" charset="0"/>
            </a:endParaRPr>
          </a:p>
        </p:txBody>
      </p:sp>
      <p:sp>
        <p:nvSpPr>
          <p:cNvPr id="4100" name="Text Box 3"/>
          <p:cNvSpPr txBox="1">
            <a:spLocks noChangeArrowheads="1"/>
          </p:cNvSpPr>
          <p:nvPr/>
        </p:nvSpPr>
        <p:spPr bwMode="auto">
          <a:xfrm>
            <a:off x="609600" y="385763"/>
            <a:ext cx="7848600" cy="528637"/>
          </a:xfrm>
          <a:prstGeom prst="rect">
            <a:avLst/>
          </a:prstGeom>
          <a:gradFill rotWithShape="1">
            <a:gsLst>
              <a:gs pos="0">
                <a:schemeClr val="accent1"/>
              </a:gs>
              <a:gs pos="100000">
                <a:schemeClr val="bg1"/>
              </a:gs>
            </a:gsLst>
            <a:lin ang="5400000" scaled="1"/>
          </a:gradFill>
          <a:ln w="9525">
            <a:solidFill>
              <a:schemeClr val="tx1"/>
            </a:solidFill>
            <a:miter lim="800000"/>
            <a:headEnd/>
            <a:tailEnd/>
          </a:ln>
        </p:spPr>
        <p:txBody>
          <a:bodyPr>
            <a:spAutoFit/>
          </a:bodyPr>
          <a:lstStyle/>
          <a:p>
            <a:pPr>
              <a:spcBef>
                <a:spcPct val="50000"/>
              </a:spcBef>
            </a:pPr>
            <a:r>
              <a:rPr lang="en-US" sz="2800" b="1">
                <a:latin typeface="Calibri" pitchFamily="34" charset="0"/>
              </a:rPr>
              <a:t>Direct and indirect taxes</a:t>
            </a:r>
          </a:p>
        </p:txBody>
      </p:sp>
      <p:pic>
        <p:nvPicPr>
          <p:cNvPr id="4101" name="Picture 4" descr="j0222015"/>
          <p:cNvPicPr>
            <a:picLocks noChangeAspect="1" noChangeArrowheads="1"/>
          </p:cNvPicPr>
          <p:nvPr/>
        </p:nvPicPr>
        <p:blipFill>
          <a:blip r:embed="rId3" cstate="print"/>
          <a:srcRect/>
          <a:stretch>
            <a:fillRect/>
          </a:stretch>
        </p:blipFill>
        <p:spPr bwMode="auto">
          <a:xfrm>
            <a:off x="7162800" y="76200"/>
            <a:ext cx="1268413" cy="1274763"/>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9154">
                                            <p:txEl>
                                              <p:pRg st="0" end="0"/>
                                            </p:txEl>
                                          </p:spTgt>
                                        </p:tgtEl>
                                        <p:attrNameLst>
                                          <p:attrName>style.visibility</p:attrName>
                                        </p:attrNameLst>
                                      </p:cBhvr>
                                      <p:to>
                                        <p:strVal val="visible"/>
                                      </p:to>
                                    </p:set>
                                    <p:anim calcmode="lin" valueType="num">
                                      <p:cBhvr additive="base">
                                        <p:cTn id="7" dur="500" fill="hold"/>
                                        <p:tgtEl>
                                          <p:spTgt spid="4915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915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9154">
                                            <p:txEl>
                                              <p:pRg st="1" end="1"/>
                                            </p:txEl>
                                          </p:spTgt>
                                        </p:tgtEl>
                                        <p:attrNameLst>
                                          <p:attrName>style.visibility</p:attrName>
                                        </p:attrNameLst>
                                      </p:cBhvr>
                                      <p:to>
                                        <p:strVal val="visible"/>
                                      </p:to>
                                    </p:set>
                                    <p:anim calcmode="lin" valueType="num">
                                      <p:cBhvr additive="base">
                                        <p:cTn id="13" dur="500" fill="hold"/>
                                        <p:tgtEl>
                                          <p:spTgt spid="4915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915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9154">
                                            <p:txEl>
                                              <p:pRg st="2" end="2"/>
                                            </p:txEl>
                                          </p:spTgt>
                                        </p:tgtEl>
                                        <p:attrNameLst>
                                          <p:attrName>style.visibility</p:attrName>
                                        </p:attrNameLst>
                                      </p:cBhvr>
                                      <p:to>
                                        <p:strVal val="visible"/>
                                      </p:to>
                                    </p:set>
                                    <p:anim calcmode="lin" valueType="num">
                                      <p:cBhvr additive="base">
                                        <p:cTn id="19" dur="500" fill="hold"/>
                                        <p:tgtEl>
                                          <p:spTgt spid="4915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915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3"/>
          <p:cNvSpPr>
            <a:spLocks noGrp="1"/>
          </p:cNvSpPr>
          <p:nvPr>
            <p:ph type="sldNum" sz="quarter" idx="12"/>
          </p:nvPr>
        </p:nvSpPr>
        <p:spPr/>
        <p:txBody>
          <a:bodyPr/>
          <a:lstStyle/>
          <a:p>
            <a:pPr>
              <a:defRPr/>
            </a:pPr>
            <a:fld id="{1BE6758F-8D29-45A4-9AFD-0224A6B8F52B}" type="slidenum">
              <a:rPr lang="en-US"/>
              <a:pPr>
                <a:defRPr/>
              </a:pPr>
              <a:t>2</a:t>
            </a:fld>
            <a:endParaRPr lang="en-US"/>
          </a:p>
        </p:txBody>
      </p:sp>
      <p:sp>
        <p:nvSpPr>
          <p:cNvPr id="5123" name="Text Box 2"/>
          <p:cNvSpPr txBox="1">
            <a:spLocks noChangeArrowheads="1"/>
          </p:cNvSpPr>
          <p:nvPr/>
        </p:nvSpPr>
        <p:spPr bwMode="auto">
          <a:xfrm>
            <a:off x="609600" y="228600"/>
            <a:ext cx="8077200" cy="588963"/>
          </a:xfrm>
          <a:prstGeom prst="rect">
            <a:avLst/>
          </a:prstGeom>
          <a:solidFill>
            <a:schemeClr val="bg1"/>
          </a:solidFill>
          <a:ln w="9525">
            <a:solidFill>
              <a:schemeClr val="tx1"/>
            </a:solidFill>
            <a:miter lim="800000"/>
            <a:headEnd/>
            <a:tailEnd/>
          </a:ln>
        </p:spPr>
        <p:txBody>
          <a:bodyPr>
            <a:spAutoFit/>
          </a:bodyPr>
          <a:lstStyle/>
          <a:p>
            <a:pPr>
              <a:spcBef>
                <a:spcPct val="50000"/>
              </a:spcBef>
            </a:pPr>
            <a:r>
              <a:rPr lang="en-US" sz="3200" b="1">
                <a:latin typeface="Calibri" pitchFamily="34" charset="0"/>
              </a:rPr>
              <a:t>Sugar Act (1764)</a:t>
            </a:r>
          </a:p>
        </p:txBody>
      </p:sp>
      <p:pic>
        <p:nvPicPr>
          <p:cNvPr id="5124" name="Picture 3" descr="georgegrenville"/>
          <p:cNvPicPr>
            <a:picLocks noChangeAspect="1" noChangeArrowheads="1"/>
          </p:cNvPicPr>
          <p:nvPr/>
        </p:nvPicPr>
        <p:blipFill>
          <a:blip r:embed="rId3" cstate="print"/>
          <a:srcRect/>
          <a:stretch>
            <a:fillRect/>
          </a:stretch>
        </p:blipFill>
        <p:spPr bwMode="auto">
          <a:xfrm>
            <a:off x="6553200" y="3124200"/>
            <a:ext cx="1755775" cy="2547938"/>
          </a:xfrm>
          <a:prstGeom prst="rect">
            <a:avLst/>
          </a:prstGeom>
          <a:noFill/>
          <a:ln w="9525">
            <a:solidFill>
              <a:schemeClr val="tx1"/>
            </a:solidFill>
            <a:miter lim="800000"/>
            <a:headEnd/>
            <a:tailEnd/>
          </a:ln>
        </p:spPr>
      </p:pic>
      <p:sp>
        <p:nvSpPr>
          <p:cNvPr id="51204" name="Text Box 4"/>
          <p:cNvSpPr txBox="1">
            <a:spLocks noChangeArrowheads="1"/>
          </p:cNvSpPr>
          <p:nvPr/>
        </p:nvSpPr>
        <p:spPr bwMode="auto">
          <a:xfrm>
            <a:off x="228600" y="914400"/>
            <a:ext cx="5715000" cy="2554545"/>
          </a:xfrm>
          <a:prstGeom prst="rect">
            <a:avLst/>
          </a:prstGeom>
          <a:solidFill>
            <a:schemeClr val="bg2"/>
          </a:solidFill>
          <a:ln w="9525">
            <a:solidFill>
              <a:schemeClr val="tx1"/>
            </a:solidFill>
            <a:miter lim="800000"/>
            <a:headEnd/>
            <a:tailEnd/>
          </a:ln>
        </p:spPr>
        <p:txBody>
          <a:bodyPr>
            <a:spAutoFit/>
          </a:bodyPr>
          <a:lstStyle/>
          <a:p>
            <a:pPr>
              <a:spcBef>
                <a:spcPct val="50000"/>
              </a:spcBef>
              <a:buFontTx/>
              <a:buChar char="•"/>
            </a:pPr>
            <a:r>
              <a:rPr lang="en-US" sz="2000" b="1" dirty="0">
                <a:latin typeface="Calibri" pitchFamily="34" charset="0"/>
              </a:rPr>
              <a:t> Passed by Parliament upon the urging of Prime Minister George Grenville.</a:t>
            </a:r>
          </a:p>
          <a:p>
            <a:pPr>
              <a:spcBef>
                <a:spcPct val="50000"/>
              </a:spcBef>
              <a:buFontTx/>
              <a:buChar char="•"/>
            </a:pPr>
            <a:r>
              <a:rPr lang="en-US" sz="2000" b="1" dirty="0">
                <a:latin typeface="Calibri" pitchFamily="34" charset="0"/>
              </a:rPr>
              <a:t> Increased tax duties colonists had to pay on goods such as coffee, sugar, textiles, indigo, and wine</a:t>
            </a:r>
            <a:r>
              <a:rPr lang="en-US" sz="2000" b="1" dirty="0" smtClean="0">
                <a:latin typeface="Calibri" pitchFamily="34" charset="0"/>
              </a:rPr>
              <a:t>.</a:t>
            </a:r>
            <a:endParaRPr lang="en-US" sz="2000" b="1" dirty="0">
              <a:latin typeface="Calibri" pitchFamily="34" charset="0"/>
            </a:endParaRPr>
          </a:p>
          <a:p>
            <a:pPr>
              <a:spcBef>
                <a:spcPct val="50000"/>
              </a:spcBef>
              <a:buFontTx/>
              <a:buChar char="•"/>
            </a:pPr>
            <a:r>
              <a:rPr lang="en-US" sz="2000" b="1" dirty="0">
                <a:latin typeface="Calibri" pitchFamily="34" charset="0"/>
              </a:rPr>
              <a:t> Colonists opposed the idea of being taxed without representation in Parliament, which was one of the fundamental causes of the American Revolution.</a:t>
            </a:r>
          </a:p>
        </p:txBody>
      </p:sp>
      <p:sp>
        <p:nvSpPr>
          <p:cNvPr id="5126" name="Text Box 5"/>
          <p:cNvSpPr txBox="1">
            <a:spLocks noChangeArrowheads="1"/>
          </p:cNvSpPr>
          <p:nvPr/>
        </p:nvSpPr>
        <p:spPr bwMode="auto">
          <a:xfrm>
            <a:off x="6248400" y="5867400"/>
            <a:ext cx="2362200" cy="590550"/>
          </a:xfrm>
          <a:prstGeom prst="rect">
            <a:avLst/>
          </a:prstGeom>
          <a:solidFill>
            <a:srgbClr val="C0C8E2"/>
          </a:solidFill>
          <a:ln w="9525">
            <a:solidFill>
              <a:schemeClr val="tx1"/>
            </a:solidFill>
            <a:miter lim="800000"/>
            <a:headEnd/>
            <a:tailEnd/>
          </a:ln>
        </p:spPr>
        <p:txBody>
          <a:bodyPr>
            <a:spAutoFit/>
          </a:bodyPr>
          <a:lstStyle/>
          <a:p>
            <a:pPr>
              <a:spcBef>
                <a:spcPct val="50000"/>
              </a:spcBef>
            </a:pPr>
            <a:r>
              <a:rPr lang="en-US" sz="1600" b="1">
                <a:latin typeface="Calibri" pitchFamily="34" charset="0"/>
              </a:rPr>
              <a:t>Prime Minister George Grenville</a:t>
            </a:r>
          </a:p>
        </p:txBody>
      </p:sp>
      <p:pic>
        <p:nvPicPr>
          <p:cNvPr id="5127" name="Picture 6" descr="history_3"/>
          <p:cNvPicPr>
            <a:picLocks noChangeAspect="1" noChangeArrowheads="1"/>
          </p:cNvPicPr>
          <p:nvPr/>
        </p:nvPicPr>
        <p:blipFill>
          <a:blip r:embed="rId4" cstate="print"/>
          <a:srcRect/>
          <a:stretch>
            <a:fillRect/>
          </a:stretch>
        </p:blipFill>
        <p:spPr bwMode="auto">
          <a:xfrm>
            <a:off x="6019800" y="990600"/>
            <a:ext cx="2857500" cy="1981200"/>
          </a:xfrm>
          <a:prstGeom prst="rect">
            <a:avLst/>
          </a:prstGeom>
          <a:noFill/>
          <a:ln w="9525">
            <a:noFill/>
            <a:miter lim="800000"/>
            <a:headEnd/>
            <a:tailEnd/>
          </a:ln>
        </p:spPr>
      </p:pic>
      <p:sp>
        <p:nvSpPr>
          <p:cNvPr id="8" name="Text Box 3"/>
          <p:cNvSpPr txBox="1">
            <a:spLocks noChangeArrowheads="1"/>
          </p:cNvSpPr>
          <p:nvPr/>
        </p:nvSpPr>
        <p:spPr bwMode="auto">
          <a:xfrm>
            <a:off x="1066800" y="3657600"/>
            <a:ext cx="3733800" cy="1625600"/>
          </a:xfrm>
          <a:prstGeom prst="rect">
            <a:avLst/>
          </a:prstGeom>
          <a:noFill/>
          <a:ln w="9525">
            <a:solidFill>
              <a:schemeClr val="tx1"/>
            </a:solidFill>
            <a:miter lim="800000"/>
            <a:headEnd/>
            <a:tailEnd/>
          </a:ln>
        </p:spPr>
        <p:txBody>
          <a:bodyPr>
            <a:spAutoFit/>
          </a:bodyPr>
          <a:lstStyle/>
          <a:p>
            <a:pPr>
              <a:spcBef>
                <a:spcPct val="50000"/>
              </a:spcBef>
            </a:pPr>
            <a:r>
              <a:rPr lang="en-US" sz="2000" b="1">
                <a:latin typeface="Calibri" pitchFamily="34" charset="0"/>
              </a:rPr>
              <a:t>The purpose of the law was to pay for the high cost of managing and protecting the colonies, as well as the war debt from the French and Indian War.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1204">
                                            <p:txEl>
                                              <p:pRg st="0" end="0"/>
                                            </p:txEl>
                                          </p:spTgt>
                                        </p:tgtEl>
                                        <p:attrNameLst>
                                          <p:attrName>style.visibility</p:attrName>
                                        </p:attrNameLst>
                                      </p:cBhvr>
                                      <p:to>
                                        <p:strVal val="visible"/>
                                      </p:to>
                                    </p:set>
                                    <p:anim calcmode="lin" valueType="num">
                                      <p:cBhvr additive="base">
                                        <p:cTn id="7" dur="500" fill="hold"/>
                                        <p:tgtEl>
                                          <p:spTgt spid="5120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120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1204">
                                            <p:txEl>
                                              <p:pRg st="1" end="1"/>
                                            </p:txEl>
                                          </p:spTgt>
                                        </p:tgtEl>
                                        <p:attrNameLst>
                                          <p:attrName>style.visibility</p:attrName>
                                        </p:attrNameLst>
                                      </p:cBhvr>
                                      <p:to>
                                        <p:strVal val="visible"/>
                                      </p:to>
                                    </p:set>
                                    <p:anim calcmode="lin" valueType="num">
                                      <p:cBhvr additive="base">
                                        <p:cTn id="13" dur="500" fill="hold"/>
                                        <p:tgtEl>
                                          <p:spTgt spid="5120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120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51204">
                                            <p:txEl>
                                              <p:pRg st="2" end="2"/>
                                            </p:txEl>
                                          </p:spTgt>
                                        </p:tgtEl>
                                        <p:attrNameLst>
                                          <p:attrName>style.visibility</p:attrName>
                                        </p:attrNameLst>
                                      </p:cBhvr>
                                      <p:to>
                                        <p:strVal val="visible"/>
                                      </p:to>
                                    </p:set>
                                    <p:anim calcmode="lin" valueType="num">
                                      <p:cBhvr additive="base">
                                        <p:cTn id="19" dur="500" fill="hold"/>
                                        <p:tgtEl>
                                          <p:spTgt spid="5120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120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3"/>
          <p:cNvSpPr>
            <a:spLocks noGrp="1"/>
          </p:cNvSpPr>
          <p:nvPr>
            <p:ph type="sldNum" sz="quarter" idx="12"/>
          </p:nvPr>
        </p:nvSpPr>
        <p:spPr/>
        <p:txBody>
          <a:bodyPr/>
          <a:lstStyle/>
          <a:p>
            <a:pPr>
              <a:defRPr/>
            </a:pPr>
            <a:fld id="{FF680C27-DF5B-49E5-8C97-6159F9B092CD}" type="slidenum">
              <a:rPr lang="en-US"/>
              <a:pPr>
                <a:defRPr/>
              </a:pPr>
              <a:t>3</a:t>
            </a:fld>
            <a:endParaRPr lang="en-US"/>
          </a:p>
        </p:txBody>
      </p:sp>
      <p:sp>
        <p:nvSpPr>
          <p:cNvPr id="7171" name="Text Box 2"/>
          <p:cNvSpPr txBox="1">
            <a:spLocks noChangeArrowheads="1"/>
          </p:cNvSpPr>
          <p:nvPr/>
        </p:nvSpPr>
        <p:spPr bwMode="auto">
          <a:xfrm>
            <a:off x="2438400" y="1752600"/>
            <a:ext cx="3124200" cy="4894263"/>
          </a:xfrm>
          <a:prstGeom prst="rect">
            <a:avLst/>
          </a:prstGeom>
          <a:solidFill>
            <a:schemeClr val="bg2"/>
          </a:solidFill>
          <a:ln w="9525">
            <a:solidFill>
              <a:schemeClr val="tx1"/>
            </a:solidFill>
            <a:miter lim="800000"/>
            <a:headEnd/>
            <a:tailEnd/>
          </a:ln>
        </p:spPr>
        <p:txBody>
          <a:bodyPr>
            <a:spAutoFit/>
          </a:bodyPr>
          <a:lstStyle/>
          <a:p>
            <a:pPr>
              <a:spcBef>
                <a:spcPct val="50000"/>
              </a:spcBef>
            </a:pPr>
            <a:r>
              <a:rPr lang="en-US" sz="2400" b="1">
                <a:latin typeface="Calibri" pitchFamily="34" charset="0"/>
              </a:rPr>
              <a:t> Included in the list were:</a:t>
            </a:r>
          </a:p>
          <a:p>
            <a:pPr>
              <a:spcBef>
                <a:spcPct val="50000"/>
              </a:spcBef>
              <a:buFontTx/>
              <a:buChar char="•"/>
            </a:pPr>
            <a:r>
              <a:rPr lang="en-US" sz="2400" b="1">
                <a:latin typeface="Calibri" pitchFamily="34" charset="0"/>
              </a:rPr>
              <a:t> Newspapers</a:t>
            </a:r>
          </a:p>
          <a:p>
            <a:pPr>
              <a:spcBef>
                <a:spcPct val="50000"/>
              </a:spcBef>
              <a:buFontTx/>
              <a:buChar char="•"/>
            </a:pPr>
            <a:r>
              <a:rPr lang="en-US" sz="2400" b="1">
                <a:latin typeface="Calibri" pitchFamily="34" charset="0"/>
              </a:rPr>
              <a:t> Diplomas</a:t>
            </a:r>
          </a:p>
          <a:p>
            <a:pPr>
              <a:spcBef>
                <a:spcPct val="50000"/>
              </a:spcBef>
              <a:buFontTx/>
              <a:buChar char="•"/>
            </a:pPr>
            <a:r>
              <a:rPr lang="en-US" sz="2400" b="1">
                <a:latin typeface="Calibri" pitchFamily="34" charset="0"/>
              </a:rPr>
              <a:t> Playing cards</a:t>
            </a:r>
          </a:p>
          <a:p>
            <a:pPr>
              <a:spcBef>
                <a:spcPct val="50000"/>
              </a:spcBef>
              <a:buFontTx/>
              <a:buChar char="•"/>
            </a:pPr>
            <a:r>
              <a:rPr lang="en-US" sz="2400" b="1">
                <a:latin typeface="Calibri" pitchFamily="34" charset="0"/>
              </a:rPr>
              <a:t> Printed sermons</a:t>
            </a:r>
          </a:p>
          <a:p>
            <a:pPr>
              <a:spcBef>
                <a:spcPct val="50000"/>
              </a:spcBef>
              <a:buFontTx/>
              <a:buChar char="•"/>
            </a:pPr>
            <a:r>
              <a:rPr lang="en-US" sz="2400" b="1">
                <a:latin typeface="Calibri" pitchFamily="34" charset="0"/>
              </a:rPr>
              <a:t> Deeds for transacted property</a:t>
            </a:r>
          </a:p>
          <a:p>
            <a:pPr>
              <a:spcBef>
                <a:spcPct val="50000"/>
              </a:spcBef>
              <a:buFontTx/>
              <a:buChar char="•"/>
            </a:pPr>
            <a:r>
              <a:rPr lang="en-US" sz="2400" b="1">
                <a:latin typeface="Calibri" pitchFamily="34" charset="0"/>
              </a:rPr>
              <a:t> Nearly all printed materials</a:t>
            </a:r>
          </a:p>
        </p:txBody>
      </p:sp>
      <p:pic>
        <p:nvPicPr>
          <p:cNvPr id="7172" name="Picture 3" descr="stamp1"/>
          <p:cNvPicPr>
            <a:picLocks noChangeAspect="1" noChangeArrowheads="1"/>
          </p:cNvPicPr>
          <p:nvPr/>
        </p:nvPicPr>
        <p:blipFill>
          <a:blip r:embed="rId3" cstate="print"/>
          <a:srcRect/>
          <a:stretch>
            <a:fillRect/>
          </a:stretch>
        </p:blipFill>
        <p:spPr bwMode="auto">
          <a:xfrm>
            <a:off x="5715000" y="2374900"/>
            <a:ext cx="3352800" cy="2273300"/>
          </a:xfrm>
          <a:prstGeom prst="rect">
            <a:avLst/>
          </a:prstGeom>
          <a:noFill/>
          <a:ln w="9525">
            <a:solidFill>
              <a:schemeClr val="tx1"/>
            </a:solidFill>
            <a:miter lim="800000"/>
            <a:headEnd/>
            <a:tailEnd/>
          </a:ln>
        </p:spPr>
      </p:pic>
      <p:sp>
        <p:nvSpPr>
          <p:cNvPr id="7173" name="Text Box 4"/>
          <p:cNvSpPr txBox="1">
            <a:spLocks noChangeArrowheads="1"/>
          </p:cNvSpPr>
          <p:nvPr/>
        </p:nvSpPr>
        <p:spPr bwMode="auto">
          <a:xfrm>
            <a:off x="5943600" y="4800600"/>
            <a:ext cx="2971800" cy="1323975"/>
          </a:xfrm>
          <a:prstGeom prst="rect">
            <a:avLst/>
          </a:prstGeom>
          <a:solidFill>
            <a:schemeClr val="bg2"/>
          </a:solidFill>
          <a:ln w="9525">
            <a:solidFill>
              <a:schemeClr val="tx1"/>
            </a:solidFill>
            <a:miter lim="800000"/>
            <a:headEnd/>
            <a:tailEnd/>
          </a:ln>
        </p:spPr>
        <p:txBody>
          <a:bodyPr>
            <a:spAutoFit/>
          </a:bodyPr>
          <a:lstStyle/>
          <a:p>
            <a:pPr>
              <a:spcBef>
                <a:spcPct val="50000"/>
              </a:spcBef>
            </a:pPr>
            <a:r>
              <a:rPr lang="en-US" sz="2000" b="1">
                <a:latin typeface="Calibri" pitchFamily="34" charset="0"/>
              </a:rPr>
              <a:t>Colonists read with dismay about the new Stamp Tax imposed by the British Parliament</a:t>
            </a:r>
          </a:p>
        </p:txBody>
      </p:sp>
      <p:pic>
        <p:nvPicPr>
          <p:cNvPr id="7174" name="Picture 5" descr="stamp3"/>
          <p:cNvPicPr>
            <a:picLocks noChangeAspect="1" noChangeArrowheads="1"/>
          </p:cNvPicPr>
          <p:nvPr/>
        </p:nvPicPr>
        <p:blipFill>
          <a:blip r:embed="rId4" cstate="print"/>
          <a:srcRect l="1321" t="2438" r="3525" b="2438"/>
          <a:stretch>
            <a:fillRect/>
          </a:stretch>
        </p:blipFill>
        <p:spPr bwMode="auto">
          <a:xfrm>
            <a:off x="152400" y="2209800"/>
            <a:ext cx="2057400" cy="2971800"/>
          </a:xfrm>
          <a:prstGeom prst="rect">
            <a:avLst/>
          </a:prstGeom>
          <a:noFill/>
          <a:ln w="9525">
            <a:solidFill>
              <a:schemeClr val="tx1"/>
            </a:solidFill>
            <a:miter lim="800000"/>
            <a:headEnd/>
            <a:tailEnd/>
          </a:ln>
        </p:spPr>
      </p:pic>
      <p:sp>
        <p:nvSpPr>
          <p:cNvPr id="7175" name="Text Box 6"/>
          <p:cNvSpPr txBox="1">
            <a:spLocks noChangeArrowheads="1"/>
          </p:cNvSpPr>
          <p:nvPr/>
        </p:nvSpPr>
        <p:spPr bwMode="auto">
          <a:xfrm>
            <a:off x="304800" y="304800"/>
            <a:ext cx="8534400" cy="955675"/>
          </a:xfrm>
          <a:prstGeom prst="rect">
            <a:avLst/>
          </a:prstGeom>
          <a:solidFill>
            <a:schemeClr val="bg2"/>
          </a:solidFill>
          <a:ln w="9525">
            <a:solidFill>
              <a:schemeClr val="tx1"/>
            </a:solidFill>
            <a:miter lim="800000"/>
            <a:headEnd/>
            <a:tailEnd/>
          </a:ln>
        </p:spPr>
        <p:txBody>
          <a:bodyPr>
            <a:spAutoFit/>
          </a:bodyPr>
          <a:lstStyle/>
          <a:p>
            <a:pPr>
              <a:spcBef>
                <a:spcPct val="50000"/>
              </a:spcBef>
            </a:pPr>
            <a:r>
              <a:rPr lang="en-US" sz="2800" b="1">
                <a:latin typeface="Calibri" pitchFamily="34" charset="0"/>
              </a:rPr>
              <a:t>The law required that a tax be placed on nearly all “everyday” transactions.</a:t>
            </a:r>
          </a:p>
        </p:txBody>
      </p:sp>
      <p:sp>
        <p:nvSpPr>
          <p:cNvPr id="7176" name="Text Box 7"/>
          <p:cNvSpPr txBox="1">
            <a:spLocks noChangeArrowheads="1"/>
          </p:cNvSpPr>
          <p:nvPr/>
        </p:nvSpPr>
        <p:spPr bwMode="auto">
          <a:xfrm>
            <a:off x="350838" y="5410200"/>
            <a:ext cx="1676400" cy="1384995"/>
          </a:xfrm>
          <a:prstGeom prst="rect">
            <a:avLst/>
          </a:prstGeom>
          <a:solidFill>
            <a:schemeClr val="bg2"/>
          </a:solidFill>
          <a:ln w="9525">
            <a:solidFill>
              <a:schemeClr val="tx1"/>
            </a:solidFill>
            <a:miter lim="800000"/>
            <a:headEnd/>
            <a:tailEnd/>
          </a:ln>
        </p:spPr>
        <p:txBody>
          <a:bodyPr>
            <a:spAutoFit/>
          </a:bodyPr>
          <a:lstStyle/>
          <a:p>
            <a:pPr algn="ctr">
              <a:spcBef>
                <a:spcPct val="50000"/>
              </a:spcBef>
            </a:pPr>
            <a:r>
              <a:rPr lang="en-US" sz="2800" b="1" dirty="0" smtClean="0">
                <a:latin typeface="Calibri" pitchFamily="34" charset="0"/>
              </a:rPr>
              <a:t>The Stamp Act</a:t>
            </a:r>
            <a:endParaRPr lang="en-US" sz="2800" b="1" dirty="0">
              <a:latin typeface="Calibri"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113C6231-092B-47A7-8EF9-2586B7FB8B65}" type="slidenum">
              <a:rPr lang="en-US"/>
              <a:pPr>
                <a:defRPr/>
              </a:pPr>
              <a:t>4</a:t>
            </a:fld>
            <a:endParaRPr lang="en-US"/>
          </a:p>
        </p:txBody>
      </p:sp>
      <p:sp>
        <p:nvSpPr>
          <p:cNvPr id="71682" name="Text Box 2"/>
          <p:cNvSpPr txBox="1">
            <a:spLocks noChangeArrowheads="1"/>
          </p:cNvSpPr>
          <p:nvPr/>
        </p:nvSpPr>
        <p:spPr bwMode="auto">
          <a:xfrm>
            <a:off x="838200" y="1536700"/>
            <a:ext cx="7467600" cy="3387725"/>
          </a:xfrm>
          <a:prstGeom prst="rect">
            <a:avLst/>
          </a:prstGeom>
          <a:noFill/>
          <a:ln w="9525">
            <a:solidFill>
              <a:schemeClr val="tx1"/>
            </a:solidFill>
            <a:miter lim="800000"/>
            <a:headEnd/>
            <a:tailEnd/>
          </a:ln>
        </p:spPr>
        <p:txBody>
          <a:bodyPr>
            <a:spAutoFit/>
          </a:bodyPr>
          <a:lstStyle/>
          <a:p>
            <a:pPr fontAlgn="auto">
              <a:spcBef>
                <a:spcPct val="50000"/>
              </a:spcBef>
              <a:spcAft>
                <a:spcPts val="0"/>
              </a:spcAft>
              <a:buFont typeface="Wingdings" pitchFamily="2" charset="2"/>
              <a:buChar char="§"/>
              <a:defRPr/>
            </a:pPr>
            <a:r>
              <a:rPr lang="en-US" b="1" dirty="0">
                <a:latin typeface="+mn-lt"/>
                <a:cs typeface="+mn-cs"/>
              </a:rPr>
              <a:t> </a:t>
            </a:r>
            <a:r>
              <a:rPr lang="en-US" sz="2400" b="1" dirty="0">
                <a:latin typeface="+mn-lt"/>
                <a:cs typeface="+mn-cs"/>
              </a:rPr>
              <a:t>Passed by Parliament as a “face saving” gesture</a:t>
            </a:r>
          </a:p>
          <a:p>
            <a:pPr fontAlgn="auto">
              <a:spcBef>
                <a:spcPct val="50000"/>
              </a:spcBef>
              <a:spcAft>
                <a:spcPts val="0"/>
              </a:spcAft>
              <a:buFont typeface="Wingdings" pitchFamily="2" charset="2"/>
              <a:buChar char="§"/>
              <a:defRPr/>
            </a:pPr>
            <a:r>
              <a:rPr lang="en-US" sz="2400" b="1" dirty="0">
                <a:latin typeface="+mn-lt"/>
                <a:cs typeface="+mn-cs"/>
              </a:rPr>
              <a:t> Parliament asserted that it had the right to make and enforce laws that the American colonies would be required to obey</a:t>
            </a:r>
          </a:p>
          <a:p>
            <a:pPr fontAlgn="auto">
              <a:spcBef>
                <a:spcPct val="50000"/>
              </a:spcBef>
              <a:spcAft>
                <a:spcPts val="0"/>
              </a:spcAft>
              <a:buFont typeface="Wingdings" pitchFamily="2" charset="2"/>
              <a:buChar char="§"/>
              <a:defRPr/>
            </a:pPr>
            <a:r>
              <a:rPr lang="en-US" sz="2400" b="1" dirty="0">
                <a:latin typeface="+mn-lt"/>
                <a:cs typeface="+mn-cs"/>
              </a:rPr>
              <a:t> Most leaders of the opposition movement to the Stamp Act didn’t pay much attention to the Declaratory Act, satisfied with their victory in getting the Stamp Act repealed</a:t>
            </a:r>
          </a:p>
        </p:txBody>
      </p:sp>
      <p:sp>
        <p:nvSpPr>
          <p:cNvPr id="16388" name="Text Box 3"/>
          <p:cNvSpPr txBox="1">
            <a:spLocks noChangeArrowheads="1"/>
          </p:cNvSpPr>
          <p:nvPr/>
        </p:nvSpPr>
        <p:spPr bwMode="auto">
          <a:xfrm>
            <a:off x="609600" y="381000"/>
            <a:ext cx="7772400" cy="584200"/>
          </a:xfrm>
          <a:prstGeom prst="rect">
            <a:avLst/>
          </a:prstGeom>
          <a:solidFill>
            <a:srgbClr val="F2EAAC"/>
          </a:solidFill>
          <a:ln w="9525">
            <a:solidFill>
              <a:schemeClr val="tx1"/>
            </a:solidFill>
            <a:miter lim="800000"/>
            <a:headEnd/>
            <a:tailEnd/>
          </a:ln>
        </p:spPr>
        <p:txBody>
          <a:bodyPr>
            <a:spAutoFit/>
          </a:bodyPr>
          <a:lstStyle/>
          <a:p>
            <a:pPr>
              <a:spcBef>
                <a:spcPct val="50000"/>
              </a:spcBef>
            </a:pPr>
            <a:r>
              <a:rPr lang="en-US" sz="3200" b="1">
                <a:solidFill>
                  <a:srgbClr val="FF0000"/>
                </a:solidFill>
                <a:latin typeface="Calibri" pitchFamily="34" charset="0"/>
              </a:rPr>
              <a:t>The Declaratory Act, 1766</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1682">
                                            <p:txEl>
                                              <p:pRg st="0" end="0"/>
                                            </p:txEl>
                                          </p:spTgt>
                                        </p:tgtEl>
                                        <p:attrNameLst>
                                          <p:attrName>style.visibility</p:attrName>
                                        </p:attrNameLst>
                                      </p:cBhvr>
                                      <p:to>
                                        <p:strVal val="visible"/>
                                      </p:to>
                                    </p:set>
                                    <p:anim calcmode="lin" valueType="num">
                                      <p:cBhvr additive="base">
                                        <p:cTn id="7" dur="500" fill="hold"/>
                                        <p:tgtEl>
                                          <p:spTgt spid="7168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168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1682">
                                            <p:txEl>
                                              <p:pRg st="1" end="1"/>
                                            </p:txEl>
                                          </p:spTgt>
                                        </p:tgtEl>
                                        <p:attrNameLst>
                                          <p:attrName>style.visibility</p:attrName>
                                        </p:attrNameLst>
                                      </p:cBhvr>
                                      <p:to>
                                        <p:strVal val="visible"/>
                                      </p:to>
                                    </p:set>
                                    <p:anim calcmode="lin" valueType="num">
                                      <p:cBhvr additive="base">
                                        <p:cTn id="13" dur="500" fill="hold"/>
                                        <p:tgtEl>
                                          <p:spTgt spid="7168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168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71682">
                                            <p:txEl>
                                              <p:pRg st="2" end="2"/>
                                            </p:txEl>
                                          </p:spTgt>
                                        </p:tgtEl>
                                        <p:attrNameLst>
                                          <p:attrName>style.visibility</p:attrName>
                                        </p:attrNameLst>
                                      </p:cBhvr>
                                      <p:to>
                                        <p:strVal val="visible"/>
                                      </p:to>
                                    </p:set>
                                    <p:anim calcmode="lin" valueType="num">
                                      <p:cBhvr additive="base">
                                        <p:cTn id="19" dur="500" fill="hold"/>
                                        <p:tgtEl>
                                          <p:spTgt spid="7168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1682">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2"/>
          <p:cNvSpPr txBox="1">
            <a:spLocks noChangeArrowheads="1"/>
          </p:cNvSpPr>
          <p:nvPr/>
        </p:nvSpPr>
        <p:spPr bwMode="auto">
          <a:xfrm>
            <a:off x="457200" y="2438400"/>
            <a:ext cx="5562600" cy="366713"/>
          </a:xfrm>
          <a:prstGeom prst="rect">
            <a:avLst/>
          </a:prstGeom>
          <a:noFill/>
          <a:ln w="9525">
            <a:noFill/>
            <a:miter lim="800000"/>
            <a:headEnd/>
            <a:tailEnd/>
          </a:ln>
        </p:spPr>
        <p:txBody>
          <a:bodyPr>
            <a:spAutoFit/>
          </a:bodyPr>
          <a:lstStyle/>
          <a:p>
            <a:pPr>
              <a:spcBef>
                <a:spcPct val="50000"/>
              </a:spcBef>
            </a:pPr>
            <a:endParaRPr lang="en-US">
              <a:latin typeface="Calibri" pitchFamily="34" charset="0"/>
            </a:endParaRPr>
          </a:p>
        </p:txBody>
      </p:sp>
      <p:sp>
        <p:nvSpPr>
          <p:cNvPr id="17411" name="Text Box 3"/>
          <p:cNvSpPr txBox="1">
            <a:spLocks noChangeArrowheads="1"/>
          </p:cNvSpPr>
          <p:nvPr/>
        </p:nvSpPr>
        <p:spPr bwMode="auto">
          <a:xfrm>
            <a:off x="533400" y="152400"/>
            <a:ext cx="7924800" cy="528638"/>
          </a:xfrm>
          <a:prstGeom prst="rect">
            <a:avLst/>
          </a:prstGeom>
          <a:gradFill rotWithShape="1">
            <a:gsLst>
              <a:gs pos="0">
                <a:srgbClr val="F2EAAC"/>
              </a:gs>
              <a:gs pos="100000">
                <a:srgbClr val="FFA897"/>
              </a:gs>
            </a:gsLst>
            <a:lin ang="5400000" scaled="1"/>
          </a:gradFill>
          <a:ln w="9525">
            <a:solidFill>
              <a:schemeClr val="tx1"/>
            </a:solidFill>
            <a:miter lim="800000"/>
            <a:headEnd/>
            <a:tailEnd/>
          </a:ln>
        </p:spPr>
        <p:txBody>
          <a:bodyPr>
            <a:spAutoFit/>
          </a:bodyPr>
          <a:lstStyle/>
          <a:p>
            <a:pPr>
              <a:spcBef>
                <a:spcPct val="50000"/>
              </a:spcBef>
            </a:pPr>
            <a:r>
              <a:rPr lang="en-US" sz="2800" b="1">
                <a:latin typeface="Calibri" pitchFamily="34" charset="0"/>
              </a:rPr>
              <a:t>The Townshend Acts, 1767</a:t>
            </a:r>
          </a:p>
        </p:txBody>
      </p:sp>
      <p:sp>
        <p:nvSpPr>
          <p:cNvPr id="17412" name="Text Box 4"/>
          <p:cNvSpPr txBox="1">
            <a:spLocks noChangeArrowheads="1"/>
          </p:cNvSpPr>
          <p:nvPr/>
        </p:nvSpPr>
        <p:spPr bwMode="auto">
          <a:xfrm>
            <a:off x="914400" y="838200"/>
            <a:ext cx="7239000" cy="1570038"/>
          </a:xfrm>
          <a:prstGeom prst="rect">
            <a:avLst/>
          </a:prstGeom>
          <a:solidFill>
            <a:schemeClr val="bg2"/>
          </a:solidFill>
          <a:ln w="9525">
            <a:solidFill>
              <a:schemeClr val="tx1"/>
            </a:solidFill>
            <a:miter lim="800000"/>
            <a:headEnd/>
            <a:tailEnd/>
          </a:ln>
        </p:spPr>
        <p:txBody>
          <a:bodyPr>
            <a:spAutoFit/>
          </a:bodyPr>
          <a:lstStyle/>
          <a:p>
            <a:pPr>
              <a:spcBef>
                <a:spcPct val="50000"/>
              </a:spcBef>
            </a:pPr>
            <a:r>
              <a:rPr lang="en-US" sz="2400" b="1">
                <a:latin typeface="Calibri" pitchFamily="34" charset="0"/>
              </a:rPr>
              <a:t>They were a series of laws that replaced the Stamp Act. While the acts also taxed the colonists without their consent, they were indirect taxes, and therefore imbedded in the price of the goods purchased.</a:t>
            </a:r>
            <a:endParaRPr lang="en-US" sz="2400">
              <a:latin typeface="Calibri" pitchFamily="34" charset="0"/>
            </a:endParaRPr>
          </a:p>
        </p:txBody>
      </p:sp>
      <p:sp>
        <p:nvSpPr>
          <p:cNvPr id="73733" name="Text Box 5"/>
          <p:cNvSpPr txBox="1">
            <a:spLocks noChangeArrowheads="1"/>
          </p:cNvSpPr>
          <p:nvPr/>
        </p:nvSpPr>
        <p:spPr bwMode="auto">
          <a:xfrm>
            <a:off x="381000" y="2514600"/>
            <a:ext cx="5181600" cy="3606800"/>
          </a:xfrm>
          <a:prstGeom prst="rect">
            <a:avLst/>
          </a:prstGeom>
          <a:noFill/>
          <a:ln w="9525">
            <a:solidFill>
              <a:schemeClr val="tx1"/>
            </a:solidFill>
            <a:miter lim="800000"/>
            <a:headEnd/>
            <a:tailEnd/>
          </a:ln>
        </p:spPr>
        <p:txBody>
          <a:bodyPr>
            <a:spAutoFit/>
          </a:bodyPr>
          <a:lstStyle/>
          <a:p>
            <a:pPr fontAlgn="auto">
              <a:spcBef>
                <a:spcPct val="50000"/>
              </a:spcBef>
              <a:spcAft>
                <a:spcPts val="0"/>
              </a:spcAft>
              <a:defRPr/>
            </a:pPr>
            <a:r>
              <a:rPr lang="en-US" sz="2000" b="1" dirty="0">
                <a:latin typeface="+mn-lt"/>
                <a:cs typeface="+mn-cs"/>
              </a:rPr>
              <a:t>Examples of the laws included:</a:t>
            </a:r>
          </a:p>
          <a:p>
            <a:pPr fontAlgn="auto">
              <a:spcBef>
                <a:spcPct val="50000"/>
              </a:spcBef>
              <a:spcAft>
                <a:spcPts val="0"/>
              </a:spcAft>
              <a:defRPr/>
            </a:pPr>
            <a:r>
              <a:rPr lang="en-US" sz="2000" b="1" u="sng" dirty="0">
                <a:latin typeface="+mn-lt"/>
                <a:cs typeface="+mn-cs"/>
              </a:rPr>
              <a:t>New York Restraining Act</a:t>
            </a:r>
            <a:r>
              <a:rPr lang="en-US" sz="2000" b="1" dirty="0">
                <a:latin typeface="+mn-lt"/>
                <a:cs typeface="+mn-cs"/>
              </a:rPr>
              <a:t>    Suspended the NY Colonial Assembly when it did not agree to quartering act (civilians must house soldiers in their homes) passed by Parliament</a:t>
            </a:r>
          </a:p>
          <a:p>
            <a:pPr fontAlgn="auto">
              <a:spcBef>
                <a:spcPct val="50000"/>
              </a:spcBef>
              <a:spcAft>
                <a:spcPts val="0"/>
              </a:spcAft>
              <a:defRPr/>
            </a:pPr>
            <a:r>
              <a:rPr lang="en-US" sz="2000" b="1" u="sng" dirty="0">
                <a:latin typeface="+mn-lt"/>
                <a:cs typeface="+mn-cs"/>
              </a:rPr>
              <a:t>Reorganization of the Customs Service</a:t>
            </a:r>
            <a:r>
              <a:rPr lang="en-US" sz="2000" b="1" dirty="0">
                <a:latin typeface="+mn-lt"/>
                <a:cs typeface="+mn-cs"/>
              </a:rPr>
              <a:t> Created “writs of assistance”</a:t>
            </a:r>
          </a:p>
          <a:p>
            <a:pPr fontAlgn="auto">
              <a:spcBef>
                <a:spcPct val="50000"/>
              </a:spcBef>
              <a:spcAft>
                <a:spcPts val="0"/>
              </a:spcAft>
              <a:defRPr/>
            </a:pPr>
            <a:r>
              <a:rPr lang="en-US" sz="2000" b="1" u="sng" dirty="0">
                <a:latin typeface="+mn-lt"/>
                <a:cs typeface="+mn-cs"/>
              </a:rPr>
              <a:t>Townshend Duty Act</a:t>
            </a:r>
            <a:r>
              <a:rPr lang="en-US" sz="2000" b="1" dirty="0">
                <a:latin typeface="+mn-lt"/>
                <a:cs typeface="+mn-cs"/>
              </a:rPr>
              <a:t>   Indirect taxes on many everyday purchases like lead, paper, paint, glass, and tea </a:t>
            </a:r>
            <a:endParaRPr lang="en-US" sz="2000" b="1" u="sng" dirty="0">
              <a:latin typeface="+mn-lt"/>
              <a:cs typeface="+mn-cs"/>
            </a:endParaRPr>
          </a:p>
        </p:txBody>
      </p:sp>
      <p:sp>
        <p:nvSpPr>
          <p:cNvPr id="17414" name="Text Box 6"/>
          <p:cNvSpPr txBox="1">
            <a:spLocks noChangeArrowheads="1"/>
          </p:cNvSpPr>
          <p:nvPr/>
        </p:nvSpPr>
        <p:spPr bwMode="auto">
          <a:xfrm>
            <a:off x="6172200" y="5486400"/>
            <a:ext cx="2286000" cy="1323975"/>
          </a:xfrm>
          <a:prstGeom prst="rect">
            <a:avLst/>
          </a:prstGeom>
          <a:solidFill>
            <a:schemeClr val="bg2"/>
          </a:solidFill>
          <a:ln w="9525">
            <a:solidFill>
              <a:schemeClr val="tx1"/>
            </a:solidFill>
            <a:miter lim="800000"/>
            <a:headEnd/>
            <a:tailEnd/>
          </a:ln>
        </p:spPr>
        <p:txBody>
          <a:bodyPr>
            <a:spAutoFit/>
          </a:bodyPr>
          <a:lstStyle/>
          <a:p>
            <a:pPr>
              <a:spcBef>
                <a:spcPct val="50000"/>
              </a:spcBef>
            </a:pPr>
            <a:r>
              <a:rPr lang="en-US" sz="2000" b="1">
                <a:latin typeface="Calibri" pitchFamily="34" charset="0"/>
              </a:rPr>
              <a:t>Charles Townshend, British Chancellor of the Exchequer </a:t>
            </a:r>
          </a:p>
        </p:txBody>
      </p:sp>
      <p:pic>
        <p:nvPicPr>
          <p:cNvPr id="17415" name="Picture 7" descr="TownshendCharles"/>
          <p:cNvPicPr>
            <a:picLocks noChangeAspect="1" noChangeArrowheads="1"/>
          </p:cNvPicPr>
          <p:nvPr/>
        </p:nvPicPr>
        <p:blipFill>
          <a:blip r:embed="rId3" cstate="print"/>
          <a:srcRect/>
          <a:stretch>
            <a:fillRect/>
          </a:stretch>
        </p:blipFill>
        <p:spPr bwMode="auto">
          <a:xfrm>
            <a:off x="6019800" y="2676525"/>
            <a:ext cx="2667000" cy="2581275"/>
          </a:xfrm>
          <a:prstGeom prst="rect">
            <a:avLst/>
          </a:prstGeom>
          <a:noFill/>
          <a:ln w="9525">
            <a:solidFill>
              <a:schemeClr val="tx1"/>
            </a:solid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3733">
                                            <p:txEl>
                                              <p:pRg st="1" end="1"/>
                                            </p:txEl>
                                          </p:spTgt>
                                        </p:tgtEl>
                                        <p:attrNameLst>
                                          <p:attrName>style.visibility</p:attrName>
                                        </p:attrNameLst>
                                      </p:cBhvr>
                                      <p:to>
                                        <p:strVal val="visible"/>
                                      </p:to>
                                    </p:set>
                                    <p:anim calcmode="lin" valueType="num">
                                      <p:cBhvr additive="base">
                                        <p:cTn id="7" dur="500" fill="hold"/>
                                        <p:tgtEl>
                                          <p:spTgt spid="7373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373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3733">
                                            <p:txEl>
                                              <p:pRg st="2" end="2"/>
                                            </p:txEl>
                                          </p:spTgt>
                                        </p:tgtEl>
                                        <p:attrNameLst>
                                          <p:attrName>style.visibility</p:attrName>
                                        </p:attrNameLst>
                                      </p:cBhvr>
                                      <p:to>
                                        <p:strVal val="visible"/>
                                      </p:to>
                                    </p:set>
                                    <p:anim calcmode="lin" valueType="num">
                                      <p:cBhvr additive="base">
                                        <p:cTn id="13" dur="500" fill="hold"/>
                                        <p:tgtEl>
                                          <p:spTgt spid="7373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373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73733">
                                            <p:txEl>
                                              <p:pRg st="3" end="3"/>
                                            </p:txEl>
                                          </p:spTgt>
                                        </p:tgtEl>
                                        <p:attrNameLst>
                                          <p:attrName>style.visibility</p:attrName>
                                        </p:attrNameLst>
                                      </p:cBhvr>
                                      <p:to>
                                        <p:strVal val="visible"/>
                                      </p:to>
                                    </p:set>
                                    <p:anim calcmode="lin" valueType="num">
                                      <p:cBhvr additive="base">
                                        <p:cTn id="19" dur="500" fill="hold"/>
                                        <p:tgtEl>
                                          <p:spTgt spid="7373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373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3"/>
          <p:cNvSpPr>
            <a:spLocks noGrp="1"/>
          </p:cNvSpPr>
          <p:nvPr>
            <p:ph type="sldNum" sz="quarter" idx="12"/>
          </p:nvPr>
        </p:nvSpPr>
        <p:spPr/>
        <p:txBody>
          <a:bodyPr/>
          <a:lstStyle/>
          <a:p>
            <a:pPr>
              <a:defRPr/>
            </a:pPr>
            <a:fld id="{7D84B447-0CF2-4BB8-BEE0-151CC8A5B8E7}" type="slidenum">
              <a:rPr lang="en-US"/>
              <a:pPr>
                <a:defRPr/>
              </a:pPr>
              <a:t>6</a:t>
            </a:fld>
            <a:endParaRPr lang="en-US"/>
          </a:p>
        </p:txBody>
      </p:sp>
      <p:sp>
        <p:nvSpPr>
          <p:cNvPr id="75778" name="Text Box 2"/>
          <p:cNvSpPr txBox="1">
            <a:spLocks noChangeArrowheads="1"/>
          </p:cNvSpPr>
          <p:nvPr/>
        </p:nvSpPr>
        <p:spPr bwMode="auto">
          <a:xfrm>
            <a:off x="152400" y="868363"/>
            <a:ext cx="8763000" cy="3478212"/>
          </a:xfrm>
          <a:prstGeom prst="rect">
            <a:avLst/>
          </a:prstGeom>
          <a:solidFill>
            <a:schemeClr val="bg2"/>
          </a:solidFill>
          <a:ln w="9525">
            <a:solidFill>
              <a:schemeClr val="tx1"/>
            </a:solidFill>
            <a:miter lim="800000"/>
            <a:headEnd/>
            <a:tailEnd/>
          </a:ln>
        </p:spPr>
        <p:txBody>
          <a:bodyPr>
            <a:spAutoFit/>
          </a:bodyPr>
          <a:lstStyle/>
          <a:p>
            <a:pPr>
              <a:spcBef>
                <a:spcPct val="50000"/>
              </a:spcBef>
            </a:pPr>
            <a:r>
              <a:rPr lang="en-US" sz="2000" b="1" i="1">
                <a:latin typeface="Calibri" pitchFamily="34" charset="0"/>
              </a:rPr>
              <a:t>Writs of Assistance</a:t>
            </a:r>
            <a:r>
              <a:rPr lang="en-US" sz="2000" b="1">
                <a:latin typeface="Calibri" pitchFamily="34" charset="0"/>
              </a:rPr>
              <a:t> were court orders, originally passed in Massachusetts in 1751, which allowed customs officials to search locations for “contraband”, items that were being smuggled into the colonies without the proper duties (taxes) being paid.</a:t>
            </a:r>
          </a:p>
          <a:p>
            <a:pPr>
              <a:spcBef>
                <a:spcPct val="50000"/>
              </a:spcBef>
            </a:pPr>
            <a:r>
              <a:rPr lang="en-US" sz="2000" b="1">
                <a:latin typeface="Calibri" pitchFamily="34" charset="0"/>
              </a:rPr>
              <a:t>The searches were “non-specific”… the goods being searched for did not have to be announced, nor did the locations searched. Essentially they were blank search warrants with no limits.</a:t>
            </a:r>
          </a:p>
          <a:p>
            <a:pPr>
              <a:spcBef>
                <a:spcPct val="50000"/>
              </a:spcBef>
            </a:pPr>
            <a:r>
              <a:rPr lang="en-US" sz="2000" b="1">
                <a:latin typeface="Calibri" pitchFamily="34" charset="0"/>
              </a:rPr>
              <a:t>Not only were colonial businesses allowed to be searched, but customs officials were also empowered to search private homes as well. Many colonists saw this as a direct violation of their rights.</a:t>
            </a:r>
            <a:endParaRPr lang="en-US" sz="2000" b="1" i="1">
              <a:latin typeface="Calibri" pitchFamily="34" charset="0"/>
            </a:endParaRPr>
          </a:p>
        </p:txBody>
      </p:sp>
      <p:sp>
        <p:nvSpPr>
          <p:cNvPr id="18436" name="Text Box 3"/>
          <p:cNvSpPr txBox="1">
            <a:spLocks noChangeArrowheads="1"/>
          </p:cNvSpPr>
          <p:nvPr/>
        </p:nvSpPr>
        <p:spPr bwMode="auto">
          <a:xfrm>
            <a:off x="609600" y="152400"/>
            <a:ext cx="7848600" cy="528638"/>
          </a:xfrm>
          <a:prstGeom prst="rect">
            <a:avLst/>
          </a:prstGeom>
          <a:gradFill rotWithShape="1">
            <a:gsLst>
              <a:gs pos="0">
                <a:srgbClr val="B3C4EB"/>
              </a:gs>
              <a:gs pos="100000">
                <a:srgbClr val="C0C0C0"/>
              </a:gs>
            </a:gsLst>
            <a:lin ang="5400000" scaled="1"/>
          </a:gradFill>
          <a:ln w="9525">
            <a:solidFill>
              <a:schemeClr val="tx1"/>
            </a:solidFill>
            <a:miter lim="800000"/>
            <a:headEnd/>
            <a:tailEnd/>
          </a:ln>
        </p:spPr>
        <p:txBody>
          <a:bodyPr>
            <a:spAutoFit/>
          </a:bodyPr>
          <a:lstStyle/>
          <a:p>
            <a:pPr>
              <a:spcBef>
                <a:spcPct val="50000"/>
              </a:spcBef>
            </a:pPr>
            <a:r>
              <a:rPr lang="en-US" sz="2800" b="1">
                <a:latin typeface="Calibri" pitchFamily="34" charset="0"/>
              </a:rPr>
              <a:t>Writs of Assistance</a:t>
            </a:r>
          </a:p>
        </p:txBody>
      </p:sp>
      <p:pic>
        <p:nvPicPr>
          <p:cNvPr id="18437" name="Picture 4" descr="Warrant"/>
          <p:cNvPicPr>
            <a:picLocks noChangeAspect="1" noChangeArrowheads="1"/>
          </p:cNvPicPr>
          <p:nvPr/>
        </p:nvPicPr>
        <p:blipFill>
          <a:blip r:embed="rId3" cstate="print"/>
          <a:srcRect/>
          <a:stretch>
            <a:fillRect/>
          </a:stretch>
        </p:blipFill>
        <p:spPr bwMode="auto">
          <a:xfrm>
            <a:off x="2590800" y="4491038"/>
            <a:ext cx="3733800" cy="2290762"/>
          </a:xfrm>
          <a:prstGeom prst="rect">
            <a:avLst/>
          </a:prstGeom>
          <a:noFill/>
          <a:ln w="9525">
            <a:solidFill>
              <a:schemeClr val="tx1"/>
            </a:solid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5778">
                                            <p:txEl>
                                              <p:pRg st="0" end="0"/>
                                            </p:txEl>
                                          </p:spTgt>
                                        </p:tgtEl>
                                        <p:attrNameLst>
                                          <p:attrName>style.visibility</p:attrName>
                                        </p:attrNameLst>
                                      </p:cBhvr>
                                      <p:to>
                                        <p:strVal val="visible"/>
                                      </p:to>
                                    </p:set>
                                    <p:anim calcmode="lin" valueType="num">
                                      <p:cBhvr additive="base">
                                        <p:cTn id="7" dur="500" fill="hold"/>
                                        <p:tgtEl>
                                          <p:spTgt spid="75778">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577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5778">
                                            <p:txEl>
                                              <p:pRg st="1" end="1"/>
                                            </p:txEl>
                                          </p:spTgt>
                                        </p:tgtEl>
                                        <p:attrNameLst>
                                          <p:attrName>style.visibility</p:attrName>
                                        </p:attrNameLst>
                                      </p:cBhvr>
                                      <p:to>
                                        <p:strVal val="visible"/>
                                      </p:to>
                                    </p:set>
                                    <p:anim calcmode="lin" valueType="num">
                                      <p:cBhvr additive="base">
                                        <p:cTn id="13" dur="500" fill="hold"/>
                                        <p:tgtEl>
                                          <p:spTgt spid="75778">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5778">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75778">
                                            <p:txEl>
                                              <p:pRg st="2" end="2"/>
                                            </p:txEl>
                                          </p:spTgt>
                                        </p:tgtEl>
                                        <p:attrNameLst>
                                          <p:attrName>style.visibility</p:attrName>
                                        </p:attrNameLst>
                                      </p:cBhvr>
                                      <p:to>
                                        <p:strVal val="visible"/>
                                      </p:to>
                                    </p:set>
                                    <p:anim calcmode="lin" valueType="num">
                                      <p:cBhvr additive="base">
                                        <p:cTn id="19" dur="500" fill="hold"/>
                                        <p:tgtEl>
                                          <p:spTgt spid="75778">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5778">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TotalTime>
  <Words>734</Words>
  <Application>Microsoft Office PowerPoint</Application>
  <PresentationFormat>On-screen Show (4:3)</PresentationFormat>
  <Paragraphs>53</Paragraphs>
  <Slides>6</Slides>
  <Notes>6</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Slide 1</vt:lpstr>
      <vt:lpstr>Slide 2</vt:lpstr>
      <vt:lpstr>Slide 3</vt:lpstr>
      <vt:lpstr>Slide 4</vt:lpstr>
      <vt:lpstr>Slide 5</vt:lpstr>
      <vt:lpstr>Slide 6</vt:lpstr>
    </vt:vector>
  </TitlesOfParts>
  <Company>USD501</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TPS</dc:creator>
  <cp:lastModifiedBy>TPS</cp:lastModifiedBy>
  <cp:revision>2</cp:revision>
  <dcterms:created xsi:type="dcterms:W3CDTF">2013-08-22T16:14:28Z</dcterms:created>
  <dcterms:modified xsi:type="dcterms:W3CDTF">2013-08-22T16:25:34Z</dcterms:modified>
</cp:coreProperties>
</file>