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81" r:id="rId24"/>
    <p:sldId id="278" r:id="rId25"/>
    <p:sldId id="279" r:id="rId26"/>
    <p:sldId id="280" r:id="rId27"/>
    <p:sldId id="282" r:id="rId28"/>
    <p:sldId id="287" r:id="rId29"/>
    <p:sldId id="283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5" r:id="rId39"/>
    <p:sldId id="293" r:id="rId40"/>
    <p:sldId id="29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8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77253" autoAdjust="0"/>
  </p:normalViewPr>
  <p:slideViewPr>
    <p:cSldViewPr>
      <p:cViewPr varScale="1">
        <p:scale>
          <a:sx n="56" d="100"/>
          <a:sy n="56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26253-B6C4-424E-BA04-083D16139AC6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E483B-1379-4A65-AA99-6DA1BDC518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Spanish were successful</a:t>
            </a:r>
            <a:r>
              <a:rPr lang="en-US" sz="3200" baseline="0" dirty="0" smtClean="0"/>
              <a:t> </a:t>
            </a:r>
            <a:r>
              <a:rPr lang="en-US" sz="3200" dirty="0" smtClean="0"/>
              <a:t>in: North America</a:t>
            </a:r>
          </a:p>
          <a:p>
            <a:pPr lvl="1"/>
            <a:r>
              <a:rPr lang="en-US" sz="2800" dirty="0" smtClean="0"/>
              <a:t>Abundant resources</a:t>
            </a:r>
          </a:p>
          <a:p>
            <a:pPr lvl="1"/>
            <a:r>
              <a:rPr lang="en-US" sz="2800" dirty="0" smtClean="0"/>
              <a:t>Available land</a:t>
            </a:r>
          </a:p>
          <a:p>
            <a:r>
              <a:rPr lang="en-US" sz="3200" dirty="0" smtClean="0"/>
              <a:t>Jacques Cartier</a:t>
            </a:r>
          </a:p>
          <a:p>
            <a:pPr lvl="1"/>
            <a:r>
              <a:rPr lang="en-US" sz="2800" dirty="0" smtClean="0"/>
              <a:t>French explorer</a:t>
            </a:r>
          </a:p>
          <a:p>
            <a:pPr lvl="1"/>
            <a:r>
              <a:rPr lang="en-US" sz="2800" dirty="0" smtClean="0"/>
              <a:t>Discovers the: St. Lawrence River		      </a:t>
            </a:r>
          </a:p>
          <a:p>
            <a:pPr lvl="1"/>
            <a:r>
              <a:rPr lang="en-US" sz="2800" dirty="0" smtClean="0"/>
              <a:t>claimed eastern Canada for France (New France)</a:t>
            </a:r>
          </a:p>
          <a:p>
            <a:pPr lvl="1"/>
            <a:r>
              <a:rPr lang="en-US" sz="2800" dirty="0" smtClean="0"/>
              <a:t>Christian</a:t>
            </a:r>
            <a:r>
              <a:rPr lang="en-US" sz="2800" baseline="0" dirty="0" smtClean="0"/>
              <a:t> </a:t>
            </a:r>
            <a:r>
              <a:rPr lang="en-US" sz="2800" dirty="0" smtClean="0"/>
              <a:t>missionaries follow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err="1" smtClean="0"/>
              <a:t>Bondye</a:t>
            </a:r>
            <a:r>
              <a:rPr lang="en-US" sz="3200" dirty="0" smtClean="0"/>
              <a:t> “The Good God” is the only god but</a:t>
            </a:r>
            <a:r>
              <a:rPr lang="en-US" sz="3200" baseline="0" dirty="0" smtClean="0"/>
              <a:t> does not effect the everyday lives of people</a:t>
            </a:r>
            <a:endParaRPr lang="en-US" sz="3200" dirty="0" smtClean="0"/>
          </a:p>
          <a:p>
            <a:pPr lvl="1"/>
            <a:r>
              <a:rPr lang="en-US" sz="2900" dirty="0" smtClean="0"/>
              <a:t>Loa are spirits</a:t>
            </a:r>
            <a:r>
              <a:rPr lang="en-US" sz="2900" baseline="0" dirty="0" smtClean="0"/>
              <a:t> who are subservient to </a:t>
            </a:r>
            <a:r>
              <a:rPr lang="en-US" sz="2900" baseline="0" dirty="0" err="1" smtClean="0"/>
              <a:t>Bondye</a:t>
            </a:r>
            <a:r>
              <a:rPr lang="en-US" sz="2900" baseline="0" dirty="0" smtClean="0"/>
              <a:t>. They work to change things on Earth</a:t>
            </a:r>
            <a:endParaRPr lang="en-US" sz="2900" dirty="0" smtClean="0"/>
          </a:p>
          <a:p>
            <a:pPr lvl="1"/>
            <a:r>
              <a:rPr lang="en-US" sz="2900" dirty="0" smtClean="0"/>
              <a:t>Voodooists create special relationships with Loa (also </a:t>
            </a:r>
            <a:r>
              <a:rPr lang="en-US" sz="2900" dirty="0" err="1" smtClean="0"/>
              <a:t>Lwa</a:t>
            </a:r>
            <a:r>
              <a:rPr lang="en-US" sz="2900" dirty="0" smtClean="0"/>
              <a:t>)</a:t>
            </a:r>
            <a:r>
              <a:rPr lang="en-US" sz="2900" baseline="0" dirty="0" smtClean="0"/>
              <a:t> </a:t>
            </a:r>
            <a:endParaRPr lang="en-US" sz="2900" dirty="0" smtClean="0"/>
          </a:p>
          <a:p>
            <a:r>
              <a:rPr lang="en-US" sz="3200" dirty="0" smtClean="0"/>
              <a:t> No official</a:t>
            </a:r>
          </a:p>
          <a:p>
            <a:pPr lvl="1"/>
            <a:r>
              <a:rPr lang="en-US" sz="2900" dirty="0" smtClean="0"/>
              <a:t>Sacred text</a:t>
            </a:r>
          </a:p>
          <a:p>
            <a:pPr lvl="1"/>
            <a:r>
              <a:rPr lang="en-US" sz="2900" dirty="0" smtClean="0"/>
              <a:t>Founder</a:t>
            </a:r>
          </a:p>
          <a:p>
            <a:pPr lvl="1"/>
            <a:r>
              <a:rPr lang="en-US" sz="2900" dirty="0" smtClean="0"/>
              <a:t>Central</a:t>
            </a:r>
            <a:r>
              <a:rPr lang="en-US" sz="2900" baseline="0" dirty="0" smtClean="0"/>
              <a:t> church organization</a:t>
            </a:r>
            <a:endParaRPr lang="en-US" sz="2900" dirty="0" smtClean="0"/>
          </a:p>
          <a:p>
            <a:r>
              <a:rPr lang="en-US" sz="3200" dirty="0" smtClean="0"/>
              <a:t>In the Americas, Voodoo</a:t>
            </a:r>
            <a:r>
              <a:rPr lang="en-US" sz="3200" baseline="0" dirty="0" smtClean="0"/>
              <a:t> is often blended with Catholicism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God, </a:t>
            </a:r>
            <a:r>
              <a:rPr lang="en-US" sz="3200" dirty="0" err="1" smtClean="0"/>
              <a:t>Bondye</a:t>
            </a:r>
            <a:r>
              <a:rPr lang="en-US" sz="3200" baseline="0" dirty="0" smtClean="0"/>
              <a:t> does not effect the everyday lives of people</a:t>
            </a:r>
            <a:endParaRPr lang="en-US" sz="3200" dirty="0" smtClean="0"/>
          </a:p>
          <a:p>
            <a:pPr lvl="1"/>
            <a:r>
              <a:rPr lang="en-US" sz="2900" dirty="0" smtClean="0"/>
              <a:t>Loa are spirits</a:t>
            </a:r>
            <a:r>
              <a:rPr lang="en-US" sz="2900" baseline="0" dirty="0" smtClean="0"/>
              <a:t> who are subservient to </a:t>
            </a:r>
            <a:r>
              <a:rPr lang="en-US" sz="2900" baseline="0" dirty="0" err="1" smtClean="0"/>
              <a:t>Bondye</a:t>
            </a:r>
            <a:r>
              <a:rPr lang="en-US" sz="2900" baseline="0" dirty="0" smtClean="0"/>
              <a:t>. They work to change things on Earth</a:t>
            </a:r>
            <a:endParaRPr lang="en-US" sz="2900" dirty="0" smtClean="0"/>
          </a:p>
          <a:p>
            <a:pPr lvl="1"/>
            <a:r>
              <a:rPr lang="en-US" sz="2900" dirty="0" smtClean="0"/>
              <a:t>Voodooists create special relationships with Loa (also </a:t>
            </a:r>
            <a:r>
              <a:rPr lang="en-US" sz="2900" dirty="0" err="1" smtClean="0"/>
              <a:t>Lwa</a:t>
            </a:r>
            <a:r>
              <a:rPr lang="en-US" sz="2900" dirty="0" smtClean="0"/>
              <a:t>)</a:t>
            </a:r>
            <a:r>
              <a:rPr lang="en-US" sz="2900" baseline="0" dirty="0" smtClean="0"/>
              <a:t> </a:t>
            </a:r>
            <a:endParaRPr lang="en-US" sz="2900" dirty="0" smtClean="0"/>
          </a:p>
          <a:p>
            <a:r>
              <a:rPr lang="en-US" sz="3200" dirty="0" smtClean="0"/>
              <a:t>Dualism: two parts</a:t>
            </a:r>
            <a:r>
              <a:rPr lang="en-US" sz="3200" baseline="0" dirty="0" smtClean="0"/>
              <a:t> to the world, people, the afterlife</a:t>
            </a:r>
            <a:endParaRPr lang="en-US" sz="3200" dirty="0" smtClean="0"/>
          </a:p>
          <a:p>
            <a:pPr lvl="1"/>
            <a:r>
              <a:rPr lang="en-US" sz="2900" dirty="0" smtClean="0"/>
              <a:t>Life and Death: the visible world we live in and invisible world when we’re dead</a:t>
            </a:r>
          </a:p>
          <a:p>
            <a:pPr lvl="1"/>
            <a:r>
              <a:rPr lang="en-US" sz="2900" dirty="0" smtClean="0"/>
              <a:t>Humans: are both body</a:t>
            </a:r>
            <a:r>
              <a:rPr lang="en-US" sz="2900" baseline="0" dirty="0" smtClean="0"/>
              <a:t> and spirit/good and bad</a:t>
            </a:r>
          </a:p>
          <a:p>
            <a:pPr lvl="1"/>
            <a:r>
              <a:rPr lang="en-US" sz="2900" baseline="0" dirty="0" smtClean="0"/>
              <a:t>Light and dark magic or voodoo. Just as </a:t>
            </a:r>
            <a:r>
              <a:rPr lang="en-US" sz="2900" baseline="0" dirty="0" err="1" smtClean="0"/>
              <a:t>ppl</a:t>
            </a:r>
            <a:r>
              <a:rPr lang="en-US" sz="2900" baseline="0" dirty="0" smtClean="0"/>
              <a:t> are good and bad so are Loa</a:t>
            </a:r>
            <a:endParaRPr lang="en-US" sz="2900" dirty="0" smtClean="0"/>
          </a:p>
          <a:p>
            <a:r>
              <a:rPr lang="en-US" sz="3200" dirty="0" smtClean="0"/>
              <a:t>During worship people are often: “possessed” by </a:t>
            </a:r>
            <a:r>
              <a:rPr lang="en-US" sz="3200" dirty="0" err="1" smtClean="0"/>
              <a:t>loa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Came out of the</a:t>
            </a:r>
            <a:r>
              <a:rPr lang="en-US" sz="3200" baseline="0" dirty="0" smtClean="0"/>
              <a:t> Protestant Reformation</a:t>
            </a:r>
            <a:endParaRPr lang="en-US" sz="3200" dirty="0" smtClean="0"/>
          </a:p>
          <a:p>
            <a:r>
              <a:rPr lang="en-US" sz="3200" dirty="0" smtClean="0"/>
              <a:t>Initially follow</a:t>
            </a:r>
            <a:r>
              <a:rPr lang="en-US" sz="3200" baseline="0" dirty="0" smtClean="0"/>
              <a:t> the teachings of John Calvin</a:t>
            </a:r>
            <a:endParaRPr lang="en-US" sz="3200" dirty="0" smtClean="0"/>
          </a:p>
          <a:p>
            <a:pPr lvl="1"/>
            <a:r>
              <a:rPr lang="en-US" sz="2900" dirty="0" smtClean="0"/>
              <a:t>Salvation thru</a:t>
            </a:r>
            <a:r>
              <a:rPr lang="en-US" sz="2900" baseline="0" dirty="0" smtClean="0"/>
              <a:t> individual faith</a:t>
            </a:r>
            <a:r>
              <a:rPr lang="en-US" sz="2900" dirty="0" smtClean="0"/>
              <a:t>	</a:t>
            </a:r>
          </a:p>
          <a:p>
            <a:pPr lvl="1"/>
            <a:r>
              <a:rPr lang="en-US" sz="2900" dirty="0" smtClean="0"/>
              <a:t>Church hierarchy does not</a:t>
            </a:r>
            <a:r>
              <a:rPr lang="en-US" sz="2900" baseline="0" dirty="0" smtClean="0"/>
              <a:t> need to intervene in the lives of the people</a:t>
            </a:r>
            <a:endParaRPr lang="en-US" sz="2900" dirty="0" smtClean="0"/>
          </a:p>
          <a:p>
            <a:pPr lvl="1"/>
            <a:r>
              <a:rPr lang="en-US" sz="2900" dirty="0" smtClean="0"/>
              <a:t>People can interpret</a:t>
            </a:r>
            <a:r>
              <a:rPr lang="en-US" sz="2900" baseline="0" dirty="0" smtClean="0"/>
              <a:t> scripture</a:t>
            </a:r>
            <a:endParaRPr lang="en-US" sz="2900" dirty="0" smtClean="0"/>
          </a:p>
          <a:p>
            <a:r>
              <a:rPr lang="en-US" sz="3200" dirty="0" smtClean="0"/>
              <a:t>Open criticism of the Catholic Church lead to early persecution in France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1559; new king and queen in France</a:t>
            </a:r>
            <a:r>
              <a:rPr lang="en-US" sz="3200" baseline="0" dirty="0" smtClean="0"/>
              <a:t> are not tolerant of Huguenots</a:t>
            </a:r>
            <a:endParaRPr lang="en-US" sz="3200" dirty="0" smtClean="0"/>
          </a:p>
          <a:p>
            <a:pPr lvl="1"/>
            <a:r>
              <a:rPr lang="en-US" sz="2900" dirty="0" smtClean="0"/>
              <a:t>Mary Queen of Scotts is British and very Catholic</a:t>
            </a:r>
          </a:p>
          <a:p>
            <a:pPr lvl="1"/>
            <a:r>
              <a:rPr lang="en-US" sz="2900" dirty="0" smtClean="0"/>
              <a:t>Encourages persecution of</a:t>
            </a:r>
            <a:r>
              <a:rPr lang="en-US" sz="2900" baseline="0" dirty="0" smtClean="0"/>
              <a:t> all Protestants but esp. Hugs</a:t>
            </a:r>
            <a:endParaRPr lang="en-US" sz="2900" dirty="0" smtClean="0"/>
          </a:p>
          <a:p>
            <a:r>
              <a:rPr lang="en-US" sz="3200" dirty="0" smtClean="0"/>
              <a:t>The</a:t>
            </a:r>
            <a:r>
              <a:rPr lang="en-US" sz="3200" baseline="0" dirty="0" smtClean="0"/>
              <a:t> Wars of Religion </a:t>
            </a:r>
            <a:r>
              <a:rPr lang="en-US" sz="3200" dirty="0" smtClean="0"/>
              <a:t>started with the Massacre at </a:t>
            </a:r>
            <a:r>
              <a:rPr lang="en-US" sz="3200" dirty="0" err="1" smtClean="0"/>
              <a:t>Vassey</a:t>
            </a:r>
            <a:endParaRPr lang="en-US" sz="3200" dirty="0" smtClean="0"/>
          </a:p>
          <a:p>
            <a:pPr lvl="1"/>
            <a:r>
              <a:rPr lang="en-US" sz="2900" dirty="0" smtClean="0"/>
              <a:t>Catholics attack Protestants </a:t>
            </a:r>
          </a:p>
          <a:p>
            <a:pPr lvl="1"/>
            <a:r>
              <a:rPr lang="en-US" sz="2900" dirty="0" smtClean="0"/>
              <a:t># of deaths </a:t>
            </a:r>
            <a:r>
              <a:rPr lang="en-US" sz="2900" dirty="0" err="1" smtClean="0"/>
              <a:t>uncertian</a:t>
            </a:r>
            <a:endParaRPr lang="en-US" sz="29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1572; new</a:t>
            </a:r>
            <a:r>
              <a:rPr lang="en-US" sz="3200" baseline="0" dirty="0" smtClean="0"/>
              <a:t> prince </a:t>
            </a:r>
            <a:r>
              <a:rPr lang="en-US" sz="3200" dirty="0" smtClean="0"/>
              <a:t>and princess.</a:t>
            </a:r>
          </a:p>
          <a:p>
            <a:pPr lvl="1"/>
            <a:r>
              <a:rPr lang="en-US" sz="2800" dirty="0" smtClean="0"/>
              <a:t>King Henry IV was a Huguenot</a:t>
            </a:r>
          </a:p>
          <a:p>
            <a:pPr lvl="1"/>
            <a:r>
              <a:rPr lang="en-US" sz="2800" dirty="0" smtClean="0"/>
              <a:t>His wedding brings</a:t>
            </a:r>
            <a:r>
              <a:rPr lang="en-US" sz="2800" baseline="0" dirty="0" smtClean="0"/>
              <a:t> French Hugs to Paris</a:t>
            </a:r>
            <a:endParaRPr lang="en-US" sz="2800" dirty="0" smtClean="0"/>
          </a:p>
          <a:p>
            <a:pPr lvl="1"/>
            <a:r>
              <a:rPr lang="en-US" sz="2800" dirty="0" smtClean="0"/>
              <a:t>Leader of the Hug. Military</a:t>
            </a:r>
            <a:r>
              <a:rPr lang="en-US" sz="2800" baseline="0" dirty="0" smtClean="0"/>
              <a:t> is badly wounded in as assassination attempt</a:t>
            </a:r>
            <a:endParaRPr lang="en-US" sz="2800" dirty="0" smtClean="0"/>
          </a:p>
          <a:p>
            <a:r>
              <a:rPr lang="en-US" sz="3100" dirty="0" smtClean="0"/>
              <a:t>Hugs. organize and Catholics become nervous</a:t>
            </a:r>
            <a:r>
              <a:rPr lang="en-US" sz="3100" baseline="0" dirty="0" smtClean="0"/>
              <a:t> </a:t>
            </a:r>
            <a:endParaRPr lang="en-US" sz="3100" dirty="0" smtClean="0"/>
          </a:p>
          <a:p>
            <a:pPr lvl="1"/>
            <a:r>
              <a:rPr lang="en-US" sz="2800" dirty="0" smtClean="0"/>
              <a:t>Catholics murder Huguenots in Paris</a:t>
            </a:r>
          </a:p>
          <a:p>
            <a:pPr lvl="1"/>
            <a:r>
              <a:rPr lang="en-US" sz="2800" dirty="0" smtClean="0"/>
              <a:t>Henry IV is spared when he</a:t>
            </a:r>
            <a:r>
              <a:rPr lang="en-US" sz="2800" baseline="0" dirty="0" smtClean="0"/>
              <a:t> converts to Catholicism</a:t>
            </a:r>
            <a:endParaRPr lang="en-US" sz="2800" dirty="0" smtClean="0"/>
          </a:p>
          <a:p>
            <a:r>
              <a:rPr lang="en-US" sz="3100" dirty="0" smtClean="0"/>
              <a:t>Edict of </a:t>
            </a:r>
            <a:r>
              <a:rPr lang="en-US" sz="3100" dirty="0" err="1" smtClean="0"/>
              <a:t>Nanets</a:t>
            </a:r>
            <a:r>
              <a:rPr lang="en-US" sz="3100" dirty="0" smtClean="0"/>
              <a:t> is passed by Henry IV when he becomes king. It gives Huguenots freedom to worship in 1598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In 1685 Louis XIV</a:t>
            </a:r>
            <a:r>
              <a:rPr lang="en-US" sz="3200" baseline="0" dirty="0" smtClean="0"/>
              <a:t> becomes king</a:t>
            </a:r>
            <a:endParaRPr lang="en-US" sz="3200" dirty="0" smtClean="0"/>
          </a:p>
          <a:p>
            <a:pPr lvl="1"/>
            <a:r>
              <a:rPr lang="en-US" sz="2800" dirty="0" smtClean="0"/>
              <a:t>Protestantism becomes</a:t>
            </a:r>
            <a:r>
              <a:rPr lang="en-US" sz="2800" baseline="0" dirty="0" smtClean="0"/>
              <a:t> illegal</a:t>
            </a:r>
            <a:endParaRPr lang="en-US" sz="2800" dirty="0" smtClean="0"/>
          </a:p>
          <a:p>
            <a:pPr lvl="1"/>
            <a:r>
              <a:rPr lang="en-US" sz="2800" dirty="0" smtClean="0"/>
              <a:t>200,000 Huguenots</a:t>
            </a:r>
            <a:r>
              <a:rPr lang="en-US" sz="2800" baseline="0" dirty="0" smtClean="0"/>
              <a:t> become criminals</a:t>
            </a:r>
            <a:endParaRPr lang="en-US" sz="2800" dirty="0" smtClean="0"/>
          </a:p>
          <a:p>
            <a:r>
              <a:rPr lang="en-US" sz="3100" dirty="0" smtClean="0"/>
              <a:t>Hugs flee France; many go</a:t>
            </a:r>
            <a:r>
              <a:rPr lang="en-US" sz="3100" baseline="0" dirty="0" smtClean="0"/>
              <a:t> to Protestant European countries</a:t>
            </a:r>
            <a:endParaRPr lang="en-US" sz="3100" dirty="0" smtClean="0"/>
          </a:p>
          <a:p>
            <a:pPr>
              <a:buNone/>
            </a:pPr>
            <a:r>
              <a:rPr lang="en-US" sz="3100" dirty="0" smtClean="0"/>
              <a:t>  but some make it to</a:t>
            </a:r>
            <a:r>
              <a:rPr lang="en-US" sz="3100" baseline="0" dirty="0" smtClean="0"/>
              <a:t> more remote places</a:t>
            </a:r>
            <a:endParaRPr lang="en-US" sz="3100" dirty="0" smtClean="0"/>
          </a:p>
          <a:p>
            <a:pPr lvl="1"/>
            <a:r>
              <a:rPr lang="en-US" sz="2800" dirty="0" smtClean="0"/>
              <a:t>South</a:t>
            </a:r>
            <a:r>
              <a:rPr lang="en-US" sz="2800" baseline="0" dirty="0" smtClean="0"/>
              <a:t> Africa</a:t>
            </a:r>
            <a:endParaRPr lang="en-US" sz="2800" dirty="0" smtClean="0"/>
          </a:p>
          <a:p>
            <a:pPr lvl="1"/>
            <a:r>
              <a:rPr lang="en-US" sz="2800" dirty="0" smtClean="0"/>
              <a:t>British colonies b/c</a:t>
            </a:r>
            <a:r>
              <a:rPr lang="en-US" sz="2800" baseline="0" dirty="0" smtClean="0"/>
              <a:t> they are banned from New France</a:t>
            </a:r>
            <a:endParaRPr lang="en-US" sz="2800" dirty="0" smtClean="0"/>
          </a:p>
          <a:p>
            <a:pPr lvl="2"/>
            <a:r>
              <a:rPr lang="en-US" sz="2500" dirty="0" smtClean="0"/>
              <a:t>Carolinas</a:t>
            </a:r>
          </a:p>
          <a:p>
            <a:pPr lvl="2"/>
            <a:r>
              <a:rPr lang="en-US" sz="2500" dirty="0" smtClean="0"/>
              <a:t>Virginia</a:t>
            </a:r>
          </a:p>
          <a:p>
            <a:pPr lvl="2"/>
            <a:r>
              <a:rPr lang="en-US" sz="2500" dirty="0" smtClean="0"/>
              <a:t>New York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err="1" smtClean="0"/>
              <a:t>Guianas</a:t>
            </a:r>
            <a:r>
              <a:rPr lang="en-US" sz="3200" dirty="0" smtClean="0"/>
              <a:t> were an area that is now: Suriname,</a:t>
            </a:r>
            <a:r>
              <a:rPr lang="en-US" sz="3200" baseline="0" dirty="0" smtClean="0"/>
              <a:t> Guyana, French Guiana and parts of Brazil and Venezuela </a:t>
            </a:r>
            <a:endParaRPr lang="en-US" sz="3200" dirty="0" smtClean="0"/>
          </a:p>
          <a:p>
            <a:r>
              <a:rPr lang="en-US" sz="3200" dirty="0" smtClean="0"/>
              <a:t>1643</a:t>
            </a:r>
            <a:r>
              <a:rPr lang="en-US" sz="3200" baseline="0" dirty="0" smtClean="0"/>
              <a:t> French </a:t>
            </a:r>
            <a:r>
              <a:rPr lang="en-US" sz="3200" dirty="0" err="1" smtClean="0"/>
              <a:t>est</a:t>
            </a:r>
            <a:r>
              <a:rPr lang="en-US" sz="3200" dirty="0" smtClean="0"/>
              <a:t> Cayenne.  Quickly</a:t>
            </a:r>
            <a:r>
              <a:rPr lang="en-US" sz="3200" baseline="0" dirty="0" smtClean="0"/>
              <a:t> lose the territory for several reasons</a:t>
            </a:r>
            <a:endParaRPr lang="en-US" sz="3200" dirty="0" smtClean="0"/>
          </a:p>
          <a:p>
            <a:pPr lvl="1"/>
            <a:r>
              <a:rPr lang="en-US" sz="2800" dirty="0" smtClean="0"/>
              <a:t>Hostile</a:t>
            </a:r>
            <a:r>
              <a:rPr lang="en-US" sz="2800" baseline="0" dirty="0" smtClean="0"/>
              <a:t> natives</a:t>
            </a:r>
            <a:endParaRPr lang="en-US" sz="2800" dirty="0" smtClean="0"/>
          </a:p>
          <a:p>
            <a:pPr lvl="1"/>
            <a:r>
              <a:rPr lang="en-US" sz="2800" dirty="0" smtClean="0"/>
              <a:t>Portuguese</a:t>
            </a:r>
            <a:r>
              <a:rPr lang="en-US" sz="2800" baseline="0" dirty="0" smtClean="0"/>
              <a:t> felt entitled to the land per Treaty of </a:t>
            </a:r>
            <a:r>
              <a:rPr lang="en-US" sz="2800" baseline="0" dirty="0" err="1" smtClean="0"/>
              <a:t>Tordesillas</a:t>
            </a:r>
            <a:r>
              <a:rPr lang="en-US" sz="2800" baseline="0" dirty="0" smtClean="0"/>
              <a:t> </a:t>
            </a:r>
            <a:endParaRPr lang="en-US" sz="2800" dirty="0" smtClean="0"/>
          </a:p>
          <a:p>
            <a:pPr lvl="1"/>
            <a:r>
              <a:rPr lang="en-US" sz="2800" dirty="0" smtClean="0"/>
              <a:t>British</a:t>
            </a:r>
            <a:r>
              <a:rPr lang="en-US" sz="2800" baseline="0" dirty="0" smtClean="0"/>
              <a:t> take the colony from the French during the French and Indian War</a:t>
            </a:r>
            <a:endParaRPr lang="en-US" sz="2800" dirty="0" smtClean="0"/>
          </a:p>
          <a:p>
            <a:r>
              <a:rPr lang="en-US" sz="3400" dirty="0" smtClean="0"/>
              <a:t>Regain in 1763 after</a:t>
            </a:r>
            <a:r>
              <a:rPr lang="en-US" sz="3400" baseline="0" dirty="0" smtClean="0"/>
              <a:t> the F and I war is over and the Treaty of Paris is signed</a:t>
            </a:r>
            <a:endParaRPr lang="en-US" sz="3400" dirty="0" smtClean="0"/>
          </a:p>
          <a:p>
            <a:pPr lvl="1"/>
            <a:endParaRPr lang="en-US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Louis XV sends colonists</a:t>
            </a:r>
            <a:r>
              <a:rPr lang="en-US" sz="3200" baseline="0" dirty="0" smtClean="0"/>
              <a:t> to South America and FG</a:t>
            </a:r>
            <a:endParaRPr lang="en-US" sz="3200" dirty="0" smtClean="0"/>
          </a:p>
          <a:p>
            <a:pPr lvl="1"/>
            <a:r>
              <a:rPr lang="en-US" sz="3100" dirty="0" smtClean="0"/>
              <a:t>Promised</a:t>
            </a:r>
            <a:r>
              <a:rPr lang="en-US" sz="3100" baseline="0" dirty="0" smtClean="0"/>
              <a:t> riches</a:t>
            </a:r>
            <a:endParaRPr lang="en-US" sz="3100" dirty="0" smtClean="0"/>
          </a:p>
          <a:p>
            <a:pPr lvl="1"/>
            <a:r>
              <a:rPr lang="en-US" sz="3100" dirty="0" smtClean="0"/>
              <a:t>Found</a:t>
            </a:r>
            <a:r>
              <a:rPr lang="en-US" sz="3100" baseline="0" dirty="0" smtClean="0"/>
              <a:t> hostile natives</a:t>
            </a:r>
            <a:endParaRPr lang="en-US" sz="3400" dirty="0" smtClean="0"/>
          </a:p>
          <a:p>
            <a:r>
              <a:rPr lang="en-US" sz="3400" dirty="0" smtClean="0"/>
              <a:t>Lived for 1½ years </a:t>
            </a:r>
            <a:r>
              <a:rPr lang="en-US" sz="3400" dirty="0" err="1" smtClean="0"/>
              <a:t>b/f</a:t>
            </a:r>
            <a:r>
              <a:rPr lang="en-US" sz="3400" baseline="0" dirty="0" smtClean="0"/>
              <a:t> all the surviving colonists abandon mainland FG</a:t>
            </a:r>
            <a:endParaRPr lang="en-US" sz="3400" dirty="0" smtClean="0"/>
          </a:p>
          <a:p>
            <a:pPr lvl="1"/>
            <a:r>
              <a:rPr lang="en-US" sz="3100" dirty="0" smtClean="0"/>
              <a:t>French stop</a:t>
            </a:r>
            <a:r>
              <a:rPr lang="en-US" sz="3100" baseline="0" dirty="0" smtClean="0"/>
              <a:t> migrating to the colony</a:t>
            </a:r>
            <a:endParaRPr lang="en-US" sz="3100" dirty="0" smtClean="0"/>
          </a:p>
          <a:p>
            <a:pPr lvl="1"/>
            <a:r>
              <a:rPr lang="en-US" sz="3100" dirty="0" smtClean="0"/>
              <a:t>Colonists in FG migrate to 3 islands known as</a:t>
            </a:r>
            <a:r>
              <a:rPr lang="en-US" sz="3100" baseline="0" dirty="0" smtClean="0"/>
              <a:t> the Salvation Islands</a:t>
            </a:r>
            <a:endParaRPr lang="en-US" sz="31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One of the islands is known as </a:t>
            </a:r>
            <a:r>
              <a:rPr lang="en-US" sz="3200" i="1" dirty="0" smtClean="0"/>
              <a:t>Ile du </a:t>
            </a:r>
            <a:r>
              <a:rPr lang="en-US" sz="3200" i="1" dirty="0" err="1" smtClean="0"/>
              <a:t>Diable</a:t>
            </a:r>
            <a:r>
              <a:rPr lang="en-US" sz="3200" dirty="0" smtClean="0"/>
              <a:t> or</a:t>
            </a:r>
            <a:r>
              <a:rPr lang="en-US" sz="3200" baseline="0" dirty="0" smtClean="0"/>
              <a:t> Devil’s Island</a:t>
            </a:r>
            <a:endParaRPr lang="en-US" sz="3200" dirty="0" smtClean="0"/>
          </a:p>
          <a:p>
            <a:r>
              <a:rPr lang="en-US" sz="3100" dirty="0" smtClean="0"/>
              <a:t>1790s political prisoners are</a:t>
            </a:r>
            <a:r>
              <a:rPr lang="en-US" sz="3100" baseline="0" dirty="0" smtClean="0"/>
              <a:t> sent, for the first time to French Guiana </a:t>
            </a:r>
            <a:r>
              <a:rPr lang="en-US" sz="3100" dirty="0" smtClean="0"/>
              <a:t>and the French penal colony is established</a:t>
            </a:r>
          </a:p>
          <a:p>
            <a:r>
              <a:rPr lang="en-US" sz="3100" dirty="0" smtClean="0"/>
              <a:t>Controversy</a:t>
            </a:r>
          </a:p>
          <a:p>
            <a:pPr lvl="1"/>
            <a:r>
              <a:rPr lang="en-US" sz="2800" dirty="0" smtClean="0"/>
              <a:t>1) Disease</a:t>
            </a:r>
          </a:p>
          <a:p>
            <a:pPr lvl="1"/>
            <a:r>
              <a:rPr lang="en-US" sz="2800" dirty="0" smtClean="0"/>
              <a:t>2) Harsh treatment </a:t>
            </a:r>
          </a:p>
          <a:p>
            <a:pPr lvl="1"/>
            <a:r>
              <a:rPr lang="en-US" sz="2800" dirty="0" smtClean="0"/>
              <a:t>3) Prisoner on Prisoner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Economically the French sought</a:t>
            </a:r>
            <a:r>
              <a:rPr lang="en-US" sz="3200" baseline="0" dirty="0" smtClean="0"/>
              <a:t> to control the fur trade</a:t>
            </a:r>
            <a:endParaRPr lang="en-US" sz="3200" dirty="0" smtClean="0"/>
          </a:p>
          <a:p>
            <a:r>
              <a:rPr lang="en-US" sz="3200" dirty="0" smtClean="0"/>
              <a:t>Native American allies help France</a:t>
            </a:r>
            <a:r>
              <a:rPr lang="en-US" sz="3200" baseline="0" dirty="0" smtClean="0"/>
              <a:t> learn about the land</a:t>
            </a:r>
            <a:endParaRPr lang="en-US" sz="3200" dirty="0" smtClean="0"/>
          </a:p>
          <a:p>
            <a:pPr lvl="1"/>
            <a:r>
              <a:rPr lang="en-US" sz="2800" dirty="0" smtClean="0"/>
              <a:t>Help in trapping</a:t>
            </a:r>
          </a:p>
          <a:p>
            <a:pPr lvl="1"/>
            <a:r>
              <a:rPr lang="en-US" sz="2800" dirty="0" smtClean="0"/>
              <a:t>Help French</a:t>
            </a:r>
            <a:r>
              <a:rPr lang="en-US" sz="2800" baseline="0" dirty="0" smtClean="0"/>
              <a:t> trade with others</a:t>
            </a:r>
            <a:endParaRPr lang="en-US" sz="2800" dirty="0" smtClean="0"/>
          </a:p>
          <a:p>
            <a:r>
              <a:rPr lang="en-US" sz="3200" dirty="0" smtClean="0"/>
              <a:t>Samuel de Champlain</a:t>
            </a:r>
            <a:r>
              <a:rPr lang="en-US" sz="3200" baseline="0" dirty="0" smtClean="0"/>
              <a:t> settles the first official colony of New France</a:t>
            </a:r>
            <a:endParaRPr lang="en-US" sz="3200" dirty="0" smtClean="0"/>
          </a:p>
          <a:p>
            <a:pPr lvl="1"/>
            <a:r>
              <a:rPr lang="en-US" sz="2900" dirty="0" smtClean="0"/>
              <a:t>Quebec becomes the: capitol of New France</a:t>
            </a:r>
          </a:p>
          <a:p>
            <a:pPr lvl="1"/>
            <a:r>
              <a:rPr lang="en-US" sz="2900" dirty="0" smtClean="0"/>
              <a:t>Population grows slowly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Since Napoleon, France: had been a</a:t>
            </a:r>
            <a:r>
              <a:rPr lang="en-US" sz="3200" baseline="0" dirty="0" smtClean="0"/>
              <a:t> major power in Europe</a:t>
            </a:r>
            <a:endParaRPr lang="en-US" sz="3200" dirty="0" smtClean="0"/>
          </a:p>
          <a:p>
            <a:pPr lvl="1"/>
            <a:r>
              <a:rPr lang="en-US" sz="3100" dirty="0" smtClean="0"/>
              <a:t>Military</a:t>
            </a:r>
            <a:r>
              <a:rPr lang="en-US" sz="3100" baseline="0" dirty="0" smtClean="0"/>
              <a:t> </a:t>
            </a:r>
            <a:r>
              <a:rPr lang="en-US" sz="3100" dirty="0" smtClean="0"/>
              <a:t>strength</a:t>
            </a:r>
          </a:p>
          <a:p>
            <a:pPr lvl="1"/>
            <a:r>
              <a:rPr lang="en-US" sz="3100" dirty="0" smtClean="0"/>
              <a:t>Land</a:t>
            </a:r>
          </a:p>
          <a:p>
            <a:r>
              <a:rPr lang="en-US" sz="3400" dirty="0" smtClean="0"/>
              <a:t>1850; Otto von Bismarck</a:t>
            </a:r>
          </a:p>
          <a:p>
            <a:pPr lvl="1"/>
            <a:r>
              <a:rPr lang="en-US" sz="3100" dirty="0" smtClean="0"/>
              <a:t>Prussian chancellor</a:t>
            </a:r>
          </a:p>
          <a:p>
            <a:pPr lvl="1"/>
            <a:r>
              <a:rPr lang="en-US" sz="3100" dirty="0" smtClean="0"/>
              <a:t>Wants: to control Europe</a:t>
            </a:r>
          </a:p>
          <a:p>
            <a:pPr lvl="1"/>
            <a:r>
              <a:rPr lang="en-US" sz="3100" dirty="0" smtClean="0"/>
              <a:t>Forms: alliances to isolate France</a:t>
            </a:r>
          </a:p>
          <a:p>
            <a:pPr lvl="1"/>
            <a:r>
              <a:rPr lang="en-US" sz="3100" dirty="0" smtClean="0"/>
              <a:t>Places a Prussian on: the Spanish thrown; this makes: France nervous about</a:t>
            </a:r>
            <a:r>
              <a:rPr lang="en-US" sz="3100" baseline="0" dirty="0" smtClean="0"/>
              <a:t> Prussian power</a:t>
            </a:r>
            <a:endParaRPr lang="en-US" sz="3100" dirty="0" smtClean="0"/>
          </a:p>
          <a:p>
            <a:pPr lvl="1"/>
            <a:endParaRPr lang="en-US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Tensions between</a:t>
            </a:r>
            <a:r>
              <a:rPr lang="en-US" sz="3200" baseline="0" dirty="0" smtClean="0"/>
              <a:t> France</a:t>
            </a:r>
            <a:r>
              <a:rPr lang="en-US" sz="3200" dirty="0" smtClean="0"/>
              <a:t> and</a:t>
            </a:r>
            <a:r>
              <a:rPr lang="en-US" sz="3200" baseline="0" dirty="0" smtClean="0"/>
              <a:t> </a:t>
            </a:r>
            <a:r>
              <a:rPr lang="en-US" sz="3200" baseline="0" dirty="0" smtClean="0"/>
              <a:t>Prussia </a:t>
            </a:r>
            <a:r>
              <a:rPr lang="en-US" sz="3200" dirty="0" smtClean="0"/>
              <a:t>are high</a:t>
            </a:r>
          </a:p>
          <a:p>
            <a:pPr lvl="1"/>
            <a:r>
              <a:rPr lang="en-US" sz="2800" dirty="0" smtClean="0"/>
              <a:t>France declares: War on Prussia</a:t>
            </a:r>
          </a:p>
          <a:p>
            <a:pPr lvl="1"/>
            <a:r>
              <a:rPr lang="en-US" sz="2800" dirty="0" smtClean="0"/>
              <a:t>France will</a:t>
            </a:r>
            <a:r>
              <a:rPr lang="en-US" sz="2800" baseline="0" dirty="0" smtClean="0"/>
              <a:t> lose </a:t>
            </a:r>
            <a:r>
              <a:rPr lang="en-US" sz="2800" dirty="0" smtClean="0"/>
              <a:t>this war</a:t>
            </a:r>
          </a:p>
          <a:p>
            <a:r>
              <a:rPr lang="en-US" sz="3100" dirty="0" smtClean="0"/>
              <a:t>Effects of the lose</a:t>
            </a:r>
          </a:p>
          <a:p>
            <a:pPr lvl="1"/>
            <a:r>
              <a:rPr lang="en-US" sz="2800" dirty="0" smtClean="0"/>
              <a:t>Alsace-Lorraine seceded to</a:t>
            </a:r>
            <a:r>
              <a:rPr lang="en-US" sz="2800" baseline="0" dirty="0" smtClean="0"/>
              <a:t> Germany</a:t>
            </a:r>
            <a:endParaRPr lang="en-US" sz="2800" dirty="0" smtClean="0"/>
          </a:p>
          <a:p>
            <a:pPr lvl="1"/>
            <a:r>
              <a:rPr lang="en-US" sz="2800" dirty="0" smtClean="0"/>
              <a:t>Isolated France in Western Europe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France controls much of the</a:t>
            </a:r>
            <a:r>
              <a:rPr lang="en-US" sz="3200" baseline="0" dirty="0" smtClean="0"/>
              <a:t> fur trade in North America</a:t>
            </a:r>
            <a:endParaRPr lang="en-US" sz="3200" dirty="0" smtClean="0"/>
          </a:p>
          <a:p>
            <a:r>
              <a:rPr lang="en-US" sz="3200" dirty="0" smtClean="0"/>
              <a:t>Relations with Native Americans</a:t>
            </a:r>
            <a:r>
              <a:rPr lang="en-US" sz="3200" baseline="0" dirty="0" smtClean="0"/>
              <a:t> are better for the French than the British</a:t>
            </a:r>
            <a:endParaRPr lang="en-US" sz="3200" dirty="0" smtClean="0"/>
          </a:p>
          <a:p>
            <a:pPr lvl="1"/>
            <a:r>
              <a:rPr lang="en-US" sz="2800" dirty="0" smtClean="0"/>
              <a:t>Formed alliances </a:t>
            </a:r>
          </a:p>
          <a:p>
            <a:pPr lvl="1"/>
            <a:r>
              <a:rPr lang="en-US" sz="2800" dirty="0" smtClean="0"/>
              <a:t>Intermarried</a:t>
            </a:r>
          </a:p>
          <a:p>
            <a:r>
              <a:rPr lang="en-US" sz="3200" dirty="0" smtClean="0"/>
              <a:t>Start to clash with the English over fur trade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200" dirty="0" smtClean="0"/>
              <a:t>7 Years War in Europe (1754-1763)</a:t>
            </a:r>
          </a:p>
          <a:p>
            <a:r>
              <a:rPr lang="en-US" sz="1200" dirty="0" smtClean="0"/>
              <a:t>Between English &amp; their Native</a:t>
            </a:r>
            <a:r>
              <a:rPr lang="en-US" sz="1200" baseline="0" dirty="0" smtClean="0"/>
              <a:t> </a:t>
            </a:r>
            <a:r>
              <a:rPr lang="en-US" sz="1200" dirty="0" smtClean="0"/>
              <a:t>American allies and French &amp; their Native American allies</a:t>
            </a:r>
          </a:p>
          <a:p>
            <a:r>
              <a:rPr lang="en-US" sz="1200" dirty="0" smtClean="0"/>
              <a:t>French see early victories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Iroquois League</a:t>
            </a:r>
          </a:p>
          <a:p>
            <a:pPr lvl="1"/>
            <a:r>
              <a:rPr lang="en-US" sz="3200" dirty="0" smtClean="0"/>
              <a:t>Established</a:t>
            </a:r>
            <a:r>
              <a:rPr lang="en-US" sz="3200" baseline="0" dirty="0" smtClean="0"/>
              <a:t> </a:t>
            </a:r>
            <a:r>
              <a:rPr lang="en-US" sz="3200" dirty="0" err="1" smtClean="0"/>
              <a:t>b/f</a:t>
            </a:r>
            <a:r>
              <a:rPr lang="en-US" sz="3200" dirty="0" smtClean="0"/>
              <a:t> the English colonized</a:t>
            </a:r>
          </a:p>
          <a:p>
            <a:pPr lvl="1"/>
            <a:r>
              <a:rPr lang="en-US" sz="3200" dirty="0" smtClean="0"/>
              <a:t>See the French as enemies b/c</a:t>
            </a:r>
            <a:r>
              <a:rPr lang="en-US" sz="3200" baseline="0" dirty="0" smtClean="0"/>
              <a:t> they had fought wars with each other in the past</a:t>
            </a:r>
            <a:endParaRPr lang="en-US" sz="3200" dirty="0" smtClean="0"/>
          </a:p>
          <a:p>
            <a:r>
              <a:rPr lang="en-US" sz="3600" dirty="0" smtClean="0"/>
              <a:t>English colonies</a:t>
            </a:r>
            <a:r>
              <a:rPr lang="en-US" sz="3600" baseline="0" dirty="0" smtClean="0"/>
              <a:t> are more populated</a:t>
            </a:r>
            <a:endParaRPr lang="en-US" sz="3600" dirty="0" smtClean="0"/>
          </a:p>
          <a:p>
            <a:pPr lvl="1"/>
            <a:r>
              <a:rPr lang="en-US" sz="3300" dirty="0" smtClean="0"/>
              <a:t>Virginia had more people than ALL</a:t>
            </a:r>
            <a:r>
              <a:rPr lang="en-US" sz="3300" baseline="0" dirty="0" smtClean="0"/>
              <a:t> of New France combined</a:t>
            </a:r>
            <a:endParaRPr lang="en-US" sz="33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Ends the war (1763)</a:t>
            </a:r>
          </a:p>
          <a:p>
            <a:r>
              <a:rPr lang="en-US" sz="3600" dirty="0" smtClean="0"/>
              <a:t>French surrender</a:t>
            </a:r>
          </a:p>
          <a:p>
            <a:pPr lvl="1"/>
            <a:r>
              <a:rPr lang="en-US" sz="3200" dirty="0" smtClean="0"/>
              <a:t>Give up all land east of Mississippi River</a:t>
            </a:r>
          </a:p>
          <a:p>
            <a:pPr lvl="1"/>
            <a:r>
              <a:rPr lang="en-US" sz="3200" dirty="0" smtClean="0"/>
              <a:t>Give up Canada</a:t>
            </a:r>
          </a:p>
          <a:p>
            <a:pPr lvl="1"/>
            <a:r>
              <a:rPr lang="en-US" sz="3200" dirty="0" smtClean="0"/>
              <a:t>British give Louisiana to </a:t>
            </a:r>
            <a:r>
              <a:rPr lang="en-US" sz="3200" smtClean="0"/>
              <a:t>the Spanish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When</a:t>
            </a:r>
            <a:r>
              <a:rPr lang="en-US" sz="3200" baseline="0" dirty="0" smtClean="0"/>
              <a:t> Acadians</a:t>
            </a:r>
            <a:r>
              <a:rPr lang="en-US" sz="3200" dirty="0" smtClean="0"/>
              <a:t> arrived in</a:t>
            </a:r>
            <a:r>
              <a:rPr lang="en-US" sz="3200" baseline="0" dirty="0" smtClean="0"/>
              <a:t> Louisiana they were socially placed beneath the white Creoles</a:t>
            </a:r>
            <a:endParaRPr lang="en-US" sz="3200" dirty="0" smtClean="0"/>
          </a:p>
          <a:p>
            <a:pPr lvl="1"/>
            <a:r>
              <a:rPr lang="en-US" sz="2800" dirty="0" smtClean="0"/>
              <a:t>Many try</a:t>
            </a:r>
            <a:r>
              <a:rPr lang="en-US" sz="2800" baseline="0" dirty="0" smtClean="0"/>
              <a:t> assimilate to French-Creole culture</a:t>
            </a:r>
            <a:endParaRPr lang="en-US" sz="2800" dirty="0" smtClean="0"/>
          </a:p>
          <a:p>
            <a:pPr lvl="1"/>
            <a:r>
              <a:rPr lang="en-US" sz="2800" dirty="0" smtClean="0"/>
              <a:t>Others remain</a:t>
            </a:r>
            <a:r>
              <a:rPr lang="en-US" sz="2800" baseline="0" dirty="0" smtClean="0"/>
              <a:t> isolated from other communities</a:t>
            </a:r>
            <a:endParaRPr lang="en-US" sz="2800" dirty="0" smtClean="0"/>
          </a:p>
          <a:p>
            <a:r>
              <a:rPr lang="en-US" sz="3200" dirty="0" smtClean="0"/>
              <a:t>Cajuns avoid</a:t>
            </a:r>
            <a:r>
              <a:rPr lang="en-US" sz="3200" baseline="0" dirty="0" smtClean="0"/>
              <a:t> politics </a:t>
            </a:r>
            <a:r>
              <a:rPr lang="en-US" sz="3200" dirty="0" smtClean="0"/>
              <a:t>b/c</a:t>
            </a:r>
            <a:r>
              <a:rPr lang="en-US" sz="3200" baseline="0" dirty="0" smtClean="0"/>
              <a:t> they distrust government</a:t>
            </a:r>
            <a:endParaRPr lang="en-US" sz="3200" dirty="0" smtClean="0"/>
          </a:p>
          <a:p>
            <a:r>
              <a:rPr lang="en-US" sz="3200" dirty="0" smtClean="0"/>
              <a:t>Cajuns lived</a:t>
            </a:r>
          </a:p>
          <a:p>
            <a:pPr lvl="1"/>
            <a:r>
              <a:rPr lang="en-US" sz="2800" dirty="0" smtClean="0"/>
              <a:t>In</a:t>
            </a:r>
            <a:r>
              <a:rPr lang="en-US" sz="2800" baseline="0" dirty="0" smtClean="0"/>
              <a:t> rural areas </a:t>
            </a:r>
            <a:r>
              <a:rPr lang="en-US" sz="2800" dirty="0" smtClean="0"/>
              <a:t>on small</a:t>
            </a:r>
            <a:r>
              <a:rPr lang="en-US" sz="2800" baseline="0" dirty="0" smtClean="0"/>
              <a:t> farms</a:t>
            </a:r>
            <a:endParaRPr lang="en-US" sz="2800" dirty="0" smtClean="0"/>
          </a:p>
          <a:p>
            <a:pPr lvl="1"/>
            <a:r>
              <a:rPr lang="en-US" sz="2800" dirty="0" smtClean="0"/>
              <a:t>With other minority groups like</a:t>
            </a:r>
            <a:r>
              <a:rPr lang="en-US" sz="2800" baseline="0" dirty="0" smtClean="0"/>
              <a:t> mixed race Creoles, Spanish immigrants and slaves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Few</a:t>
            </a:r>
            <a:r>
              <a:rPr lang="en-US" sz="3200" baseline="0" dirty="0" smtClean="0"/>
              <a:t> Cajuns </a:t>
            </a:r>
            <a:r>
              <a:rPr lang="en-US" sz="3200" dirty="0" smtClean="0"/>
              <a:t>volunteer for</a:t>
            </a:r>
            <a:r>
              <a:rPr lang="en-US" sz="3200" baseline="0" dirty="0" smtClean="0"/>
              <a:t> the Confederate Army</a:t>
            </a:r>
            <a:endParaRPr lang="en-US" sz="3200" dirty="0" smtClean="0"/>
          </a:p>
          <a:p>
            <a:pPr lvl="1"/>
            <a:r>
              <a:rPr lang="en-US" sz="2800" dirty="0" smtClean="0"/>
              <a:t>In 1862 the CSA</a:t>
            </a:r>
            <a:r>
              <a:rPr lang="en-US" sz="2800" baseline="0" dirty="0" smtClean="0"/>
              <a:t> starts drafting people</a:t>
            </a:r>
            <a:endParaRPr lang="en-US" sz="2800" dirty="0" smtClean="0"/>
          </a:p>
          <a:p>
            <a:pPr lvl="1"/>
            <a:r>
              <a:rPr lang="en-US" sz="2800" dirty="0" smtClean="0"/>
              <a:t>Many Cajuns</a:t>
            </a:r>
            <a:r>
              <a:rPr lang="en-US" sz="2800" baseline="0" dirty="0" smtClean="0"/>
              <a:t> are drafted but leave the army (AWOL)   </a:t>
            </a:r>
            <a:endParaRPr lang="en-US" sz="2800" dirty="0" smtClean="0"/>
          </a:p>
          <a:p>
            <a:r>
              <a:rPr lang="en-US" sz="3100" dirty="0" smtClean="0"/>
              <a:t>Cajuns welcome Union troops in the South</a:t>
            </a:r>
          </a:p>
          <a:p>
            <a:pPr lvl="1"/>
            <a:r>
              <a:rPr lang="en-US" sz="2800" dirty="0" smtClean="0"/>
              <a:t>Union</a:t>
            </a:r>
            <a:r>
              <a:rPr lang="en-US" sz="2800" baseline="0" dirty="0" smtClean="0"/>
              <a:t> destroys </a:t>
            </a:r>
            <a:r>
              <a:rPr lang="en-US" sz="2800" dirty="0" smtClean="0"/>
              <a:t>the South</a:t>
            </a:r>
          </a:p>
          <a:p>
            <a:pPr lvl="1"/>
            <a:r>
              <a:rPr lang="en-US" sz="2800" dirty="0" smtClean="0"/>
              <a:t>LA </a:t>
            </a:r>
            <a:r>
              <a:rPr lang="en-US" sz="2800" dirty="0" err="1" smtClean="0"/>
              <a:t>gov’t</a:t>
            </a:r>
            <a:r>
              <a:rPr lang="en-US" sz="2800" dirty="0" smtClean="0"/>
              <a:t> treats Cajuns badly b/c</a:t>
            </a:r>
            <a:r>
              <a:rPr lang="en-US" sz="2800" baseline="0" dirty="0" smtClean="0"/>
              <a:t> many had not supported the CSA</a:t>
            </a:r>
            <a:endParaRPr lang="en-US" sz="2800" dirty="0" smtClean="0"/>
          </a:p>
          <a:p>
            <a:r>
              <a:rPr lang="en-US" sz="3100" dirty="0" smtClean="0"/>
              <a:t>Civil War leaves Cajuns</a:t>
            </a:r>
            <a:r>
              <a:rPr lang="en-US" sz="3100" baseline="0" dirty="0" smtClean="0"/>
              <a:t> in poverty and in exile</a:t>
            </a:r>
            <a:endParaRPr lang="en-US" sz="31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After the war Cajuns</a:t>
            </a:r>
          </a:p>
          <a:p>
            <a:pPr lvl="1"/>
            <a:r>
              <a:rPr lang="en-US" sz="2800" dirty="0" smtClean="0"/>
              <a:t>Got</a:t>
            </a:r>
            <a:r>
              <a:rPr lang="en-US" sz="2800" baseline="0" dirty="0" smtClean="0"/>
              <a:t> low-paying </a:t>
            </a:r>
            <a:r>
              <a:rPr lang="en-US" sz="2800" dirty="0" smtClean="0"/>
              <a:t>jobs</a:t>
            </a:r>
          </a:p>
          <a:p>
            <a:pPr lvl="1"/>
            <a:r>
              <a:rPr lang="en-US" sz="2800" dirty="0" smtClean="0"/>
              <a:t>Lived among</a:t>
            </a:r>
            <a:r>
              <a:rPr lang="en-US" sz="2800" baseline="0" dirty="0" smtClean="0"/>
              <a:t> other ethnic outcasts</a:t>
            </a:r>
            <a:endParaRPr lang="en-US" sz="2800" dirty="0" smtClean="0"/>
          </a:p>
          <a:p>
            <a:r>
              <a:rPr lang="en-US" sz="3100" dirty="0" smtClean="0"/>
              <a:t>Distinct, modern</a:t>
            </a:r>
            <a:r>
              <a:rPr lang="en-US" sz="3100" baseline="0" dirty="0" smtClean="0"/>
              <a:t> culture developed</a:t>
            </a:r>
            <a:endParaRPr lang="en-US" sz="3100" dirty="0" smtClean="0"/>
          </a:p>
          <a:p>
            <a:r>
              <a:rPr lang="en-US" sz="3100" dirty="0" smtClean="0"/>
              <a:t>Some</a:t>
            </a:r>
            <a:r>
              <a:rPr lang="en-US" sz="3100" baseline="0" dirty="0" smtClean="0"/>
              <a:t> educated </a:t>
            </a:r>
            <a:r>
              <a:rPr lang="en-US" sz="3100" dirty="0" smtClean="0"/>
              <a:t>Cajuns moved to cities</a:t>
            </a:r>
          </a:p>
          <a:p>
            <a:pPr lvl="1"/>
            <a:r>
              <a:rPr lang="en-US" sz="2800" dirty="0" smtClean="0"/>
              <a:t>Advocated for education</a:t>
            </a:r>
          </a:p>
          <a:p>
            <a:pPr lvl="1"/>
            <a:r>
              <a:rPr lang="en-US" sz="2800" dirty="0" smtClean="0"/>
              <a:t>Pushed to</a:t>
            </a:r>
            <a:r>
              <a:rPr lang="en-US" sz="2800" baseline="0" dirty="0" smtClean="0"/>
              <a:t> protect </a:t>
            </a:r>
            <a:r>
              <a:rPr lang="en-US" sz="2800" dirty="0" smtClean="0"/>
              <a:t>and</a:t>
            </a:r>
            <a:r>
              <a:rPr lang="en-US" sz="2800" baseline="0" dirty="0" smtClean="0"/>
              <a:t> preserve </a:t>
            </a:r>
            <a:r>
              <a:rPr lang="en-US" sz="2800" dirty="0" smtClean="0"/>
              <a:t>Cajun culture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E483B-1379-4A65-AA99-6DA1BDC5189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99A65E6-BE81-47EF-A3E2-86F088EFE4D9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9058C4-D20C-4CEA-9D77-A8EEE2332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0e2Jr00kSU" TargetMode="External"/><Relationship Id="rId2" Type="http://schemas.openxmlformats.org/officeDocument/2006/relationships/hyperlink" Target="http://www.youtube.com/watch?v=tCQZTCbzlZ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Why did Europeans come to the Americas originally? What did they want/were they looking for?</a:t>
            </a:r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How did the English (the people who settled the 13 Original Colonies…) treat the Native Americans?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/>
              <a:t>The Treaty of Paris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95400"/>
            <a:ext cx="4495800" cy="5562600"/>
          </a:xfrm>
        </p:spPr>
        <p:txBody>
          <a:bodyPr/>
          <a:lstStyle/>
          <a:p>
            <a:r>
              <a:rPr lang="en-US" sz="3600" dirty="0"/>
              <a:t>Ends the war (1763)</a:t>
            </a:r>
          </a:p>
          <a:p>
            <a:r>
              <a:rPr lang="en-US" sz="3600" dirty="0"/>
              <a:t>French surrender</a:t>
            </a:r>
          </a:p>
          <a:p>
            <a:pPr lvl="1"/>
            <a:r>
              <a:rPr lang="en-US" sz="3200" dirty="0"/>
              <a:t>Give up all land east of </a:t>
            </a:r>
            <a:r>
              <a:rPr lang="en-US" sz="3200" dirty="0" smtClean="0"/>
              <a:t>_________</a:t>
            </a:r>
          </a:p>
          <a:p>
            <a:pPr lvl="1"/>
            <a:r>
              <a:rPr lang="en-US" sz="3200" dirty="0" smtClean="0"/>
              <a:t>Give up_________</a:t>
            </a:r>
            <a:endParaRPr lang="en-US" sz="3200" dirty="0"/>
          </a:p>
          <a:p>
            <a:pPr lvl="1"/>
            <a:r>
              <a:rPr lang="en-US" sz="3200" dirty="0" smtClean="0"/>
              <a:t>British give________ to the ________</a:t>
            </a:r>
            <a:endParaRPr lang="en-US" sz="3200" dirty="0"/>
          </a:p>
        </p:txBody>
      </p:sp>
      <p:pic>
        <p:nvPicPr>
          <p:cNvPr id="1026" name="Picture 2" descr="http://missasmith.wikispaces.com/file/view/before_after_French_and_Indian_War_map.jpg/111073569/before_after_French_and_Indian_War_map.jpg"/>
          <p:cNvPicPr>
            <a:picLocks noChangeAspect="1" noChangeArrowheads="1"/>
          </p:cNvPicPr>
          <p:nvPr/>
        </p:nvPicPr>
        <p:blipFill>
          <a:blip r:embed="rId3" cstate="print"/>
          <a:srcRect r="50197"/>
          <a:stretch>
            <a:fillRect/>
          </a:stretch>
        </p:blipFill>
        <p:spPr bwMode="auto">
          <a:xfrm>
            <a:off x="5105400" y="1121070"/>
            <a:ext cx="3486665" cy="5180671"/>
          </a:xfrm>
          <a:prstGeom prst="rect">
            <a:avLst/>
          </a:prstGeom>
          <a:noFill/>
        </p:spPr>
      </p:pic>
      <p:pic>
        <p:nvPicPr>
          <p:cNvPr id="1028" name="Picture 4" descr="http://missasmith.wikispaces.com/file/view/before_after_French_and_Indian_War_map.jpg/111073569/before_after_French_and_Indian_War_map.jpg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381000" y="1143000"/>
            <a:ext cx="3449595" cy="5105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Creole vs. Cajun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My mistake…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Louisiana Creole: The children of French settlers in Louisiana. They were the first generation born in the US.</a:t>
            </a:r>
          </a:p>
          <a:p>
            <a:endParaRPr lang="en-US" sz="3600" dirty="0" smtClean="0"/>
          </a:p>
          <a:p>
            <a:r>
              <a:rPr lang="en-US" sz="3600" dirty="0" smtClean="0"/>
              <a:t>Cajun: Descendants of Acadian exiles forced out of Acadia (modern day Nova Scotia) after the French and Indian War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Slight change in project topic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Bretta</a:t>
            </a: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Callie </a:t>
            </a:r>
            <a:r>
              <a:rPr lang="en-US" sz="3600" dirty="0" smtClean="0"/>
              <a:t>You are now researching the </a:t>
            </a:r>
            <a:r>
              <a:rPr lang="en-US" sz="3600" i="1" dirty="0" smtClean="0"/>
              <a:t>Cajuns.</a:t>
            </a:r>
          </a:p>
          <a:p>
            <a:endParaRPr lang="en-US" sz="3600" dirty="0" smtClean="0"/>
          </a:p>
          <a:p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Andrea and Hannah </a:t>
            </a:r>
            <a:r>
              <a:rPr lang="en-US" sz="3600" dirty="0" smtClean="0"/>
              <a:t>you are now researching </a:t>
            </a:r>
            <a:r>
              <a:rPr lang="en-US" sz="3600" i="1" dirty="0" smtClean="0"/>
              <a:t>Creole culture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Journal 1/23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Why is native language so important to the survival of culture, heritage and ethnicity? What are the dangers to a culture that loses its language?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and Gain…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…How the Cajuns Got Their Culture 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5181600" cy="5181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When________ arrived in:</a:t>
            </a:r>
          </a:p>
          <a:p>
            <a:pPr lvl="1"/>
            <a:r>
              <a:rPr lang="en-US" sz="2800" dirty="0" smtClean="0"/>
              <a:t>Many try:</a:t>
            </a:r>
          </a:p>
          <a:p>
            <a:pPr lvl="1"/>
            <a:r>
              <a:rPr lang="en-US" sz="2800" dirty="0" smtClean="0"/>
              <a:t>Others remain:</a:t>
            </a:r>
          </a:p>
          <a:p>
            <a:r>
              <a:rPr lang="en-US" sz="3200" dirty="0" smtClean="0"/>
              <a:t>Cajuns </a:t>
            </a:r>
            <a:r>
              <a:rPr lang="en-US" sz="3200" dirty="0" err="1" smtClean="0"/>
              <a:t>avoid_________b</a:t>
            </a:r>
            <a:r>
              <a:rPr lang="en-US" sz="3200" dirty="0" smtClean="0"/>
              <a:t>/c:</a:t>
            </a:r>
          </a:p>
          <a:p>
            <a:r>
              <a:rPr lang="en-US" sz="3200" dirty="0" smtClean="0"/>
              <a:t>Cajuns lived</a:t>
            </a:r>
          </a:p>
          <a:p>
            <a:pPr lvl="1"/>
            <a:r>
              <a:rPr lang="en-US" sz="2800" dirty="0" smtClean="0"/>
              <a:t>In:				on small_____</a:t>
            </a:r>
          </a:p>
          <a:p>
            <a:pPr lvl="1"/>
            <a:r>
              <a:rPr lang="en-US" sz="2800" dirty="0" smtClean="0"/>
              <a:t>With other minority groups like:</a:t>
            </a:r>
            <a:endParaRPr lang="en-US" sz="2800" dirty="0"/>
          </a:p>
        </p:txBody>
      </p:sp>
      <p:pic>
        <p:nvPicPr>
          <p:cNvPr id="3074" name="Picture 2" descr="http://www.acadian-cajun.com/images/chebertb.jpg"/>
          <p:cNvPicPr>
            <a:picLocks noChangeAspect="1" noChangeArrowheads="1"/>
          </p:cNvPicPr>
          <p:nvPr/>
        </p:nvPicPr>
        <p:blipFill>
          <a:blip r:embed="rId3" cstate="print"/>
          <a:srcRect l="11111" t="12346" r="9259"/>
          <a:stretch>
            <a:fillRect/>
          </a:stretch>
        </p:blipFill>
        <p:spPr bwMode="auto">
          <a:xfrm>
            <a:off x="4805966" y="3276600"/>
            <a:ext cx="4338034" cy="3581400"/>
          </a:xfrm>
          <a:prstGeom prst="rect">
            <a:avLst/>
          </a:prstGeom>
          <a:noFill/>
        </p:spPr>
      </p:pic>
      <p:pic>
        <p:nvPicPr>
          <p:cNvPr id="3076" name="Picture 4" descr="http://www.floydsonnier.com/images/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34440"/>
            <a:ext cx="3700500" cy="3051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 and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81600"/>
          </a:xfrm>
        </p:spPr>
        <p:txBody>
          <a:bodyPr/>
          <a:lstStyle/>
          <a:p>
            <a:r>
              <a:rPr lang="en-US" sz="3200" dirty="0" err="1" smtClean="0"/>
              <a:t>Few_______volunteer</a:t>
            </a:r>
            <a:r>
              <a:rPr lang="en-US" sz="3200" dirty="0" smtClean="0"/>
              <a:t> for:</a:t>
            </a:r>
          </a:p>
          <a:p>
            <a:pPr lvl="1"/>
            <a:r>
              <a:rPr lang="en-US" sz="2800" dirty="0" smtClean="0"/>
              <a:t>In 1862 the CSA:</a:t>
            </a:r>
          </a:p>
          <a:p>
            <a:pPr lvl="1"/>
            <a:r>
              <a:rPr lang="en-US" sz="2800" dirty="0" smtClean="0"/>
              <a:t>Many Cajuns:</a:t>
            </a:r>
          </a:p>
          <a:p>
            <a:r>
              <a:rPr lang="en-US" sz="3100" dirty="0" err="1" smtClean="0"/>
              <a:t>Cajuns_________Union</a:t>
            </a:r>
            <a:r>
              <a:rPr lang="en-US" sz="3100" dirty="0" smtClean="0"/>
              <a:t> troops in the______</a:t>
            </a:r>
          </a:p>
          <a:p>
            <a:pPr lvl="1"/>
            <a:r>
              <a:rPr lang="en-US" sz="2800" dirty="0" err="1" smtClean="0"/>
              <a:t>Union_______the</a:t>
            </a:r>
            <a:r>
              <a:rPr lang="en-US" sz="2800" dirty="0" smtClean="0"/>
              <a:t> South</a:t>
            </a:r>
          </a:p>
          <a:p>
            <a:pPr lvl="1"/>
            <a:r>
              <a:rPr lang="en-US" sz="2800" dirty="0" smtClean="0"/>
              <a:t>LA </a:t>
            </a:r>
            <a:r>
              <a:rPr lang="en-US" sz="2800" dirty="0" err="1" smtClean="0"/>
              <a:t>gov’t</a:t>
            </a:r>
            <a:r>
              <a:rPr lang="en-US" sz="2800" dirty="0" smtClean="0"/>
              <a:t> treats Cajuns____ b/c:</a:t>
            </a:r>
          </a:p>
          <a:p>
            <a:r>
              <a:rPr lang="en-US" sz="3100" dirty="0" smtClean="0"/>
              <a:t>Civil War leaves Cajuns:</a:t>
            </a:r>
          </a:p>
          <a:p>
            <a:endParaRPr lang="en-US" sz="3100" dirty="0" smtClean="0"/>
          </a:p>
          <a:p>
            <a:pPr lvl="1"/>
            <a:endParaRPr lang="en-US" dirty="0"/>
          </a:p>
        </p:txBody>
      </p:sp>
      <p:pic>
        <p:nvPicPr>
          <p:cNvPr id="2050" name="Picture 2" descr="http://blog.encyclopediavirginia.org/files/2012/04/Conscript_poster-538x3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145" y="2514600"/>
            <a:ext cx="4457855" cy="3057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Reemerging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81600"/>
          </a:xfrm>
        </p:spPr>
        <p:txBody>
          <a:bodyPr/>
          <a:lstStyle/>
          <a:p>
            <a:r>
              <a:rPr lang="en-US" sz="3200" dirty="0" smtClean="0"/>
              <a:t>After the war Cajuns</a:t>
            </a:r>
          </a:p>
          <a:p>
            <a:pPr lvl="1"/>
            <a:r>
              <a:rPr lang="en-US" sz="2800" dirty="0" err="1" smtClean="0"/>
              <a:t>Got_____-_____jobs</a:t>
            </a:r>
            <a:endParaRPr lang="en-US" sz="2800" dirty="0" smtClean="0"/>
          </a:p>
          <a:p>
            <a:pPr lvl="1"/>
            <a:r>
              <a:rPr lang="en-US" sz="2800" dirty="0" smtClean="0"/>
              <a:t>Lived among:</a:t>
            </a:r>
          </a:p>
          <a:p>
            <a:r>
              <a:rPr lang="en-US" sz="3100" dirty="0" smtClean="0"/>
              <a:t>Distinct, modern:	</a:t>
            </a:r>
          </a:p>
          <a:p>
            <a:r>
              <a:rPr lang="en-US" sz="3100" dirty="0" err="1" smtClean="0"/>
              <a:t>Some_________Cajuns</a:t>
            </a:r>
            <a:r>
              <a:rPr lang="en-US" sz="3100" dirty="0" smtClean="0"/>
              <a:t> moved to cities</a:t>
            </a:r>
          </a:p>
          <a:p>
            <a:pPr lvl="1"/>
            <a:r>
              <a:rPr lang="en-US" sz="2800" dirty="0" smtClean="0"/>
              <a:t>Advocated for________</a:t>
            </a:r>
          </a:p>
          <a:p>
            <a:pPr lvl="1"/>
            <a:r>
              <a:rPr lang="en-US" sz="2800" dirty="0" smtClean="0"/>
              <a:t>Pushed </a:t>
            </a:r>
            <a:r>
              <a:rPr lang="en-US" sz="2800" dirty="0" err="1" smtClean="0"/>
              <a:t>to_________and</a:t>
            </a:r>
            <a:r>
              <a:rPr lang="en-US" sz="2800" dirty="0" smtClean="0"/>
              <a:t> _______Cajun culture</a:t>
            </a:r>
          </a:p>
          <a:p>
            <a:endParaRPr lang="en-US" sz="3100" dirty="0" smtClean="0"/>
          </a:p>
          <a:p>
            <a:pPr lvl="1"/>
            <a:endParaRPr lang="en-US" dirty="0"/>
          </a:p>
        </p:txBody>
      </p:sp>
      <p:pic>
        <p:nvPicPr>
          <p:cNvPr id="1026" name="Picture 2" descr="http://www.georgerodriguefoundation.org/piclib/3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65053"/>
            <a:ext cx="3200400" cy="4531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Taino</a:t>
            </a:r>
            <a:r>
              <a:rPr lang="en-US" dirty="0" smtClean="0"/>
              <a:t> People of Hispaniola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First Contact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Day in the Life…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05400"/>
          </a:xfrm>
        </p:spPr>
        <p:txBody>
          <a:bodyPr/>
          <a:lstStyle/>
          <a:p>
            <a:r>
              <a:rPr lang="en-US" sz="3200" dirty="0" smtClean="0"/>
              <a:t>Lived in Hispaniola: </a:t>
            </a:r>
          </a:p>
          <a:p>
            <a:r>
              <a:rPr lang="en-US" sz="3200" dirty="0" err="1" smtClean="0"/>
              <a:t>Taino</a:t>
            </a:r>
            <a:r>
              <a:rPr lang="en-US" sz="3200" dirty="0" smtClean="0"/>
              <a:t>, part of the </a:t>
            </a:r>
            <a:r>
              <a:rPr lang="en-US" sz="3200" dirty="0" err="1" smtClean="0"/>
              <a:t>Arawak</a:t>
            </a:r>
            <a:r>
              <a:rPr lang="en-US" sz="3200" dirty="0" smtClean="0"/>
              <a:t>:        were ________(men) and ______(women)</a:t>
            </a:r>
          </a:p>
          <a:p>
            <a:r>
              <a:rPr lang="en-US" sz="3200" dirty="0" smtClean="0"/>
              <a:t>Hierarchical society</a:t>
            </a:r>
          </a:p>
          <a:p>
            <a:pPr lvl="1"/>
            <a:r>
              <a:rPr lang="en-US" sz="2900" dirty="0" smtClean="0"/>
              <a:t>______include:</a:t>
            </a:r>
          </a:p>
          <a:p>
            <a:pPr lvl="1"/>
            <a:r>
              <a:rPr lang="en-US" sz="2900" dirty="0" smtClean="0"/>
              <a:t>Commoners:</a:t>
            </a:r>
          </a:p>
          <a:p>
            <a:r>
              <a:rPr lang="en-US" sz="3200" dirty="0" smtClean="0"/>
              <a:t>Generally_________ </a:t>
            </a:r>
          </a:p>
          <a:p>
            <a:endParaRPr lang="en-US" dirty="0"/>
          </a:p>
        </p:txBody>
      </p:sp>
      <p:pic>
        <p:nvPicPr>
          <p:cNvPr id="1028" name="Picture 4" descr="http://upload.wikimedia.org/wikipedia/commons/7/70/Map_of_the_Caribbean-Greater_Antil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86200"/>
            <a:ext cx="3429000" cy="2421732"/>
          </a:xfrm>
          <a:prstGeom prst="rect">
            <a:avLst/>
          </a:prstGeom>
          <a:noFill/>
        </p:spPr>
      </p:pic>
      <p:pic>
        <p:nvPicPr>
          <p:cNvPr id="1026" name="Picture 2" descr="http://4.bp.blogspot.com/-TJESNYTF9VM/ULTTfKX4ryI/AAAAAAAAFXY/0LlrHXIUhxc/s1600/DSC06758.JPG"/>
          <p:cNvPicPr>
            <a:picLocks noChangeAspect="1" noChangeArrowheads="1"/>
          </p:cNvPicPr>
          <p:nvPr/>
        </p:nvPicPr>
        <p:blipFill>
          <a:blip r:embed="rId3" cstate="print"/>
          <a:srcRect l="13793" t="15454" r="30172"/>
          <a:stretch>
            <a:fillRect/>
          </a:stretch>
        </p:blipFill>
        <p:spPr bwMode="auto">
          <a:xfrm>
            <a:off x="5975166" y="1143000"/>
            <a:ext cx="3168833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adraigan.com/farleys/images/new_fran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19400"/>
            <a:ext cx="9144000" cy="1524000"/>
          </a:xfrm>
        </p:spPr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New France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81400"/>
            <a:ext cx="9144000" cy="533400"/>
          </a:xfrm>
        </p:spPr>
        <p:txBody>
          <a:bodyPr/>
          <a:lstStyle/>
          <a:p>
            <a:pPr algn="ctr"/>
            <a:r>
              <a:rPr lang="en-US" dirty="0" smtClean="0">
                <a:latin typeface="Arial Black" pitchFamily="34" charset="0"/>
              </a:rPr>
              <a:t>The French in North America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Matrilineal; inheritance is passed on through:</a:t>
            </a:r>
          </a:p>
          <a:p>
            <a:pPr lvl="1"/>
            <a:r>
              <a:rPr lang="en-US" sz="2900" dirty="0" smtClean="0"/>
              <a:t>Women could be:</a:t>
            </a:r>
          </a:p>
          <a:p>
            <a:pPr lvl="1"/>
            <a:r>
              <a:rPr lang="en-US" sz="2900" dirty="0" smtClean="0"/>
              <a:t>Could also:</a:t>
            </a:r>
          </a:p>
          <a:p>
            <a:r>
              <a:rPr lang="en-US" sz="3200" dirty="0" smtClean="0"/>
              <a:t>Lived in_______ similar to the:</a:t>
            </a:r>
          </a:p>
          <a:p>
            <a:r>
              <a:rPr lang="en-US" sz="3200" dirty="0" smtClean="0"/>
              <a:t> Played various______ games. Sometimes the players included______</a:t>
            </a:r>
            <a:endParaRPr lang="en-US" dirty="0"/>
          </a:p>
        </p:txBody>
      </p:sp>
      <p:pic>
        <p:nvPicPr>
          <p:cNvPr id="43010" name="Picture 2" descr="File:Reconstruction of Taino village, Cu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5200" y="762000"/>
            <a:ext cx="4368800" cy="3276600"/>
          </a:xfrm>
          <a:prstGeom prst="rect">
            <a:avLst/>
          </a:prstGeom>
          <a:noFill/>
        </p:spPr>
      </p:pic>
      <p:pic>
        <p:nvPicPr>
          <p:cNvPr id="43012" name="Picture 4" descr="File:Parco Cerimoniale Indigeno di Cagu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52800"/>
            <a:ext cx="41656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Priests were at the top:</a:t>
            </a:r>
          </a:p>
          <a:p>
            <a:r>
              <a:rPr lang="en-US" sz="3200" dirty="0" smtClean="0"/>
              <a:t>Polytheistic:</a:t>
            </a:r>
          </a:p>
          <a:p>
            <a:pPr lvl="1"/>
            <a:r>
              <a:rPr lang="en-US" sz="2900" dirty="0" err="1" smtClean="0"/>
              <a:t>Atabey</a:t>
            </a:r>
            <a:r>
              <a:rPr lang="en-US" sz="2900" dirty="0" smtClean="0"/>
              <a:t> is a main___:</a:t>
            </a:r>
          </a:p>
          <a:p>
            <a:pPr lvl="1"/>
            <a:r>
              <a:rPr lang="en-US" sz="2900" dirty="0" err="1" smtClean="0"/>
              <a:t>Yucahu</a:t>
            </a:r>
            <a:r>
              <a:rPr lang="en-US" sz="2900" dirty="0" smtClean="0"/>
              <a:t> is the____:</a:t>
            </a:r>
          </a:p>
          <a:p>
            <a:r>
              <a:rPr lang="en-US" sz="3200" dirty="0" smtClean="0"/>
              <a:t>Gods play a role in:</a:t>
            </a:r>
          </a:p>
          <a:p>
            <a:pPr lvl="1"/>
            <a:r>
              <a:rPr lang="en-US" sz="2900" dirty="0" smtClean="0"/>
              <a:t>Built statues:</a:t>
            </a:r>
          </a:p>
          <a:p>
            <a:pPr lvl="1"/>
            <a:r>
              <a:rPr lang="en-US" sz="2900" dirty="0" err="1" smtClean="0"/>
              <a:t>Tainos</a:t>
            </a:r>
            <a:r>
              <a:rPr lang="en-US" sz="2900" dirty="0" smtClean="0"/>
              <a:t> modified their bodies:</a:t>
            </a:r>
          </a:p>
          <a:p>
            <a:r>
              <a:rPr lang="en-US" sz="3200" dirty="0" smtClean="0"/>
              <a:t>Belief in two:</a:t>
            </a:r>
          </a:p>
          <a:p>
            <a:pPr lvl="1"/>
            <a:endParaRPr lang="en-US" sz="2900" dirty="0" smtClean="0"/>
          </a:p>
        </p:txBody>
      </p:sp>
      <p:pic>
        <p:nvPicPr>
          <p:cNvPr id="44034" name="Picture 2" descr="File:Manihot esculenta dsc07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990600"/>
            <a:ext cx="2946400" cy="2209800"/>
          </a:xfrm>
          <a:prstGeom prst="rect">
            <a:avLst/>
          </a:prstGeom>
          <a:noFill/>
        </p:spPr>
      </p:pic>
      <p:pic>
        <p:nvPicPr>
          <p:cNvPr id="44036" name="Picture 4" descr="File:Petroglyph at Cagu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667000"/>
            <a:ext cx="2705100" cy="390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Journal 2/11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What was Haiti like in the years before the revolution?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Why did the second phase of the revolution start? What was the outcome?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Why is this rev so important today?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Journal 2/15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What are three basic things you learned about Voodoo?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What are some common misconceptions about Voodoo? Where, according to the author, do these come from?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 Haitian voodoo priest plays the dru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6858000" cy="10668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Voodoo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 official</a:t>
            </a:r>
          </a:p>
          <a:p>
            <a:pPr lvl="1"/>
            <a:r>
              <a:rPr lang="en-US" sz="2900" dirty="0" smtClean="0"/>
              <a:t>Sacred_________</a:t>
            </a:r>
          </a:p>
          <a:p>
            <a:pPr lvl="1"/>
            <a:r>
              <a:rPr lang="en-US" sz="2900" dirty="0" smtClean="0"/>
              <a:t>Founder</a:t>
            </a:r>
          </a:p>
          <a:p>
            <a:pPr lvl="1"/>
            <a:r>
              <a:rPr lang="en-US" sz="2900" dirty="0" smtClean="0"/>
              <a:t>Central:</a:t>
            </a:r>
          </a:p>
          <a:p>
            <a:r>
              <a:rPr lang="en-US" sz="3200" dirty="0" err="1" smtClean="0"/>
              <a:t>Hougan</a:t>
            </a:r>
            <a:r>
              <a:rPr lang="en-US" sz="3200" dirty="0" smtClean="0"/>
              <a:t> and </a:t>
            </a:r>
            <a:r>
              <a:rPr lang="en-US" sz="3200" dirty="0" err="1" smtClean="0"/>
              <a:t>Manbo</a:t>
            </a:r>
            <a:r>
              <a:rPr lang="en-US" sz="3200" dirty="0" smtClean="0"/>
              <a:t>:</a:t>
            </a:r>
          </a:p>
          <a:p>
            <a:pPr lvl="1"/>
            <a:r>
              <a:rPr lang="en-US" sz="2900" dirty="0" err="1" smtClean="0"/>
              <a:t>Can____ppl</a:t>
            </a:r>
            <a:endParaRPr lang="en-US" sz="2900" dirty="0" smtClean="0"/>
          </a:p>
          <a:p>
            <a:pPr lvl="1"/>
            <a:r>
              <a:rPr lang="en-US" sz="2900" dirty="0" smtClean="0"/>
              <a:t>Tell the______</a:t>
            </a:r>
          </a:p>
          <a:p>
            <a:pPr lvl="1"/>
            <a:r>
              <a:rPr lang="en-US" sz="2900" dirty="0" smtClean="0"/>
              <a:t>Give_______</a:t>
            </a:r>
          </a:p>
          <a:p>
            <a:r>
              <a:rPr lang="en-US" sz="3200" dirty="0" smtClean="0"/>
              <a:t>In the Americas, Voodoo:</a:t>
            </a:r>
          </a:p>
          <a:p>
            <a:endParaRPr lang="en-US" dirty="0"/>
          </a:p>
        </p:txBody>
      </p:sp>
      <p:pic>
        <p:nvPicPr>
          <p:cNvPr id="4100" name="Picture 4" descr="File:JacmelVod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799" y="1981200"/>
            <a:ext cx="5251237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572000" cy="5105400"/>
          </a:xfrm>
        </p:spPr>
        <p:txBody>
          <a:bodyPr/>
          <a:lstStyle/>
          <a:p>
            <a:r>
              <a:rPr lang="en-US" sz="3200" dirty="0" err="1" smtClean="0"/>
              <a:t>Bondye</a:t>
            </a:r>
            <a:r>
              <a:rPr lang="en-US" sz="3200" dirty="0" smtClean="0"/>
              <a:t>:</a:t>
            </a:r>
          </a:p>
          <a:p>
            <a:pPr lvl="1"/>
            <a:r>
              <a:rPr lang="en-US" sz="2900" dirty="0" smtClean="0"/>
              <a:t>Loa are spirits:</a:t>
            </a:r>
          </a:p>
          <a:p>
            <a:pPr lvl="1"/>
            <a:r>
              <a:rPr lang="en-US" sz="2900" dirty="0" smtClean="0"/>
              <a:t>Voodooists create:</a:t>
            </a:r>
          </a:p>
          <a:p>
            <a:r>
              <a:rPr lang="en-US" sz="3200" dirty="0" smtClean="0"/>
              <a:t>Dualism:</a:t>
            </a:r>
          </a:p>
          <a:p>
            <a:pPr lvl="1"/>
            <a:r>
              <a:rPr lang="en-US" sz="2900" dirty="0" smtClean="0"/>
              <a:t>Life and Death:</a:t>
            </a:r>
          </a:p>
          <a:p>
            <a:pPr lvl="1"/>
            <a:r>
              <a:rPr lang="en-US" sz="2900" dirty="0" smtClean="0"/>
              <a:t>Humans:</a:t>
            </a:r>
          </a:p>
          <a:p>
            <a:pPr lvl="1"/>
            <a:r>
              <a:rPr lang="en-US" sz="2900" dirty="0" smtClean="0"/>
              <a:t>Light and dark____:</a:t>
            </a:r>
          </a:p>
          <a:p>
            <a:r>
              <a:rPr lang="en-US" sz="3200" dirty="0" smtClean="0"/>
              <a:t>During worship people are often:</a:t>
            </a:r>
          </a:p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  <p:pic>
        <p:nvPicPr>
          <p:cNvPr id="5" name="Picture 2" descr="File:Tomb of Marie Laveau (12 Aug 200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930863"/>
            <a:ext cx="2950270" cy="3927138"/>
          </a:xfrm>
          <a:prstGeom prst="rect">
            <a:avLst/>
          </a:prstGeom>
          <a:noFill/>
        </p:spPr>
      </p:pic>
      <p:pic>
        <p:nvPicPr>
          <p:cNvPr id="2050" name="Picture 2" descr="File:Haitian vodou altar to Petwo, Rada, and Gede spirits; November 5, 2010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81000"/>
            <a:ext cx="4482354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Secret_Worship.jpg (103215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943600"/>
            <a:ext cx="6858000" cy="10668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Huguenots</a:t>
            </a:r>
            <a:endParaRPr lang="en-US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Journal 2/25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Is there ever a good reason to fight a war? What are those reasons; explain.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If you think there is never a good reason tell me why. Why do people fight wars? Why are these reasons not good enough for you?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Early Beliefs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495800" cy="51054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Came out of the:</a:t>
            </a:r>
          </a:p>
          <a:p>
            <a:r>
              <a:rPr lang="en-US" sz="3200" dirty="0" smtClean="0"/>
              <a:t>Initially follow:</a:t>
            </a:r>
          </a:p>
          <a:p>
            <a:pPr lvl="1"/>
            <a:r>
              <a:rPr lang="en-US" sz="2900" dirty="0" smtClean="0"/>
              <a:t>Salvation thru:	</a:t>
            </a:r>
          </a:p>
          <a:p>
            <a:pPr lvl="1"/>
            <a:r>
              <a:rPr lang="en-US" sz="2900" dirty="0" smtClean="0"/>
              <a:t>Church hierarchy does not:</a:t>
            </a:r>
          </a:p>
          <a:p>
            <a:pPr lvl="1"/>
            <a:r>
              <a:rPr lang="en-US" sz="2900" dirty="0" smtClean="0"/>
              <a:t>People can interpret___</a:t>
            </a:r>
          </a:p>
          <a:p>
            <a:r>
              <a:rPr lang="en-US" sz="3200" dirty="0" smtClean="0"/>
              <a:t>Open criticism of the ______ _____lead to early persecution in France</a:t>
            </a:r>
          </a:p>
          <a:p>
            <a:pPr lvl="1"/>
            <a:endParaRPr lang="en-US" sz="2900" dirty="0"/>
          </a:p>
        </p:txBody>
      </p:sp>
      <p:pic>
        <p:nvPicPr>
          <p:cNvPr id="8194" name="Picture 2" descr="File:Calv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3829050" cy="478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colonize?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19600" cy="4937760"/>
          </a:xfrm>
        </p:spPr>
        <p:txBody>
          <a:bodyPr>
            <a:noAutofit/>
          </a:bodyPr>
          <a:lstStyle/>
          <a:p>
            <a:r>
              <a:rPr lang="en-US" sz="3200" dirty="0" smtClean="0"/>
              <a:t>Spanish were________ in:</a:t>
            </a:r>
          </a:p>
          <a:p>
            <a:pPr lvl="1"/>
            <a:r>
              <a:rPr lang="en-US" sz="2800" dirty="0" smtClean="0"/>
              <a:t>Abundant___________</a:t>
            </a:r>
          </a:p>
          <a:p>
            <a:pPr lvl="1"/>
            <a:r>
              <a:rPr lang="en-US" sz="2800" dirty="0" smtClean="0"/>
              <a:t>Available_____</a:t>
            </a:r>
          </a:p>
          <a:p>
            <a:r>
              <a:rPr lang="en-US" sz="3200" dirty="0" smtClean="0"/>
              <a:t>Jacques Cartier</a:t>
            </a:r>
          </a:p>
          <a:p>
            <a:pPr lvl="1"/>
            <a:r>
              <a:rPr lang="en-US" sz="2800" dirty="0" smtClean="0"/>
              <a:t>French________</a:t>
            </a:r>
          </a:p>
          <a:p>
            <a:pPr lvl="1"/>
            <a:r>
              <a:rPr lang="en-US" sz="2800" dirty="0" smtClean="0"/>
              <a:t>Discovers the:		      claimed eastern________:</a:t>
            </a:r>
          </a:p>
          <a:p>
            <a:pPr lvl="1"/>
            <a:r>
              <a:rPr lang="en-US" sz="2800" dirty="0" smtClean="0"/>
              <a:t>________missionaries follow</a:t>
            </a:r>
          </a:p>
          <a:p>
            <a:endParaRPr lang="en-US" sz="3200" dirty="0"/>
          </a:p>
        </p:txBody>
      </p:sp>
      <p:pic>
        <p:nvPicPr>
          <p:cNvPr id="2050" name="Picture 2" descr="http://www.worldatlas.com/aatlas/infopage/newf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3600"/>
            <a:ext cx="4219575" cy="4219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French Wars of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495800" cy="51054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1559; new king and queen in France:</a:t>
            </a:r>
          </a:p>
          <a:p>
            <a:pPr lvl="1"/>
            <a:r>
              <a:rPr lang="en-US" sz="2900" dirty="0" smtClean="0"/>
              <a:t>Mary Queen of Scotts is ______and very______</a:t>
            </a:r>
          </a:p>
          <a:p>
            <a:pPr lvl="1"/>
            <a:r>
              <a:rPr lang="en-US" sz="2900" dirty="0" smtClean="0"/>
              <a:t>Encourages persecution of:</a:t>
            </a:r>
          </a:p>
          <a:p>
            <a:r>
              <a:rPr lang="en-US" sz="3200" dirty="0" smtClean="0"/>
              <a:t>The:  		   started with the Massacre at </a:t>
            </a:r>
            <a:r>
              <a:rPr lang="en-US" sz="3200" dirty="0" err="1" smtClean="0"/>
              <a:t>Vassey</a:t>
            </a:r>
            <a:endParaRPr lang="en-US" sz="3200" dirty="0" smtClean="0"/>
          </a:p>
          <a:p>
            <a:pPr lvl="1"/>
            <a:r>
              <a:rPr lang="en-US" sz="2900" dirty="0" smtClean="0"/>
              <a:t>______attack_______ </a:t>
            </a:r>
          </a:p>
          <a:p>
            <a:pPr lvl="1"/>
            <a:r>
              <a:rPr lang="en-US" sz="2900" dirty="0" smtClean="0"/>
              <a:t># of deaths _________</a:t>
            </a:r>
            <a:endParaRPr lang="en-US" sz="2900" dirty="0"/>
          </a:p>
        </p:txBody>
      </p:sp>
      <p:pic>
        <p:nvPicPr>
          <p:cNvPr id="7170" name="Picture 2" descr="File:Print entitled Horribles cruautes des Huguenot en France 16th century.jpg"/>
          <p:cNvPicPr>
            <a:picLocks noChangeAspect="1" noChangeArrowheads="1"/>
          </p:cNvPicPr>
          <p:nvPr/>
        </p:nvPicPr>
        <p:blipFill>
          <a:blip r:embed="rId3" cstate="print"/>
          <a:srcRect l="7504" r="26427"/>
          <a:stretch>
            <a:fillRect/>
          </a:stretch>
        </p:blipFill>
        <p:spPr bwMode="auto">
          <a:xfrm>
            <a:off x="4648200" y="1551305"/>
            <a:ext cx="3962400" cy="4325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St. Bartholomew’s Day Massacre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51054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1572; </a:t>
            </a:r>
            <a:r>
              <a:rPr lang="en-US" sz="3200" dirty="0" err="1" smtClean="0"/>
              <a:t>new______and</a:t>
            </a:r>
            <a:r>
              <a:rPr lang="en-US" sz="3200" dirty="0" smtClean="0"/>
              <a:t> ______.</a:t>
            </a:r>
          </a:p>
          <a:p>
            <a:pPr lvl="1"/>
            <a:r>
              <a:rPr lang="en-US" sz="2800" dirty="0" smtClean="0"/>
              <a:t>King Henry IV was a_______</a:t>
            </a:r>
          </a:p>
          <a:p>
            <a:pPr lvl="1"/>
            <a:r>
              <a:rPr lang="en-US" sz="2800" dirty="0" smtClean="0"/>
              <a:t>His wedding brings:</a:t>
            </a:r>
          </a:p>
          <a:p>
            <a:pPr lvl="1"/>
            <a:r>
              <a:rPr lang="en-US" sz="2800" dirty="0" smtClean="0"/>
              <a:t>Leader of the Hug. military:</a:t>
            </a:r>
          </a:p>
          <a:p>
            <a:r>
              <a:rPr lang="en-US" sz="3100" dirty="0" smtClean="0"/>
              <a:t>Hugs. organize and__________ become_____</a:t>
            </a:r>
          </a:p>
          <a:p>
            <a:pPr lvl="1"/>
            <a:r>
              <a:rPr lang="en-US" sz="2800" dirty="0" smtClean="0"/>
              <a:t>_______murder _________in Paris</a:t>
            </a:r>
          </a:p>
          <a:p>
            <a:pPr lvl="1"/>
            <a:r>
              <a:rPr lang="en-US" sz="2800" dirty="0" smtClean="0"/>
              <a:t>Henry IV is spared when he:</a:t>
            </a:r>
          </a:p>
          <a:p>
            <a:r>
              <a:rPr lang="en-US" sz="3100" dirty="0" smtClean="0"/>
              <a:t>Edict of Nantes: </a:t>
            </a:r>
          </a:p>
          <a:p>
            <a:endParaRPr lang="en-US" sz="3100" dirty="0" smtClean="0"/>
          </a:p>
          <a:p>
            <a:pPr lvl="1"/>
            <a:endParaRPr lang="en-US" dirty="0"/>
          </a:p>
        </p:txBody>
      </p:sp>
      <p:pic>
        <p:nvPicPr>
          <p:cNvPr id="6146" name="Picture 2" descr="File:Francois Dubois 001.jpg"/>
          <p:cNvPicPr>
            <a:picLocks noChangeAspect="1" noChangeArrowheads="1"/>
          </p:cNvPicPr>
          <p:nvPr/>
        </p:nvPicPr>
        <p:blipFill>
          <a:blip r:embed="rId3" cstate="print"/>
          <a:srcRect l="3000" r="43000"/>
          <a:stretch>
            <a:fillRect/>
          </a:stretch>
        </p:blipFill>
        <p:spPr bwMode="auto">
          <a:xfrm>
            <a:off x="5005912" y="1981200"/>
            <a:ext cx="3909488" cy="435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Expulsion of the Huguenots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724400" cy="5410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 1685 Louis XIV:</a:t>
            </a:r>
          </a:p>
          <a:p>
            <a:pPr lvl="1"/>
            <a:r>
              <a:rPr lang="en-US" sz="2800" dirty="0" smtClean="0"/>
              <a:t>Protestantism becomes________</a:t>
            </a:r>
          </a:p>
          <a:p>
            <a:pPr lvl="1"/>
            <a:r>
              <a:rPr lang="en-US" sz="2800" dirty="0" smtClean="0"/>
              <a:t>200,000 Huguenots:</a:t>
            </a:r>
          </a:p>
          <a:p>
            <a:r>
              <a:rPr lang="en-US" sz="3100" dirty="0" smtClean="0"/>
              <a:t>Hugs flee France; many go:</a:t>
            </a:r>
          </a:p>
          <a:p>
            <a:pPr>
              <a:buNone/>
            </a:pPr>
            <a:r>
              <a:rPr lang="en-US" sz="3100" dirty="0" smtClean="0"/>
              <a:t>  but some make it to:</a:t>
            </a:r>
          </a:p>
          <a:p>
            <a:pPr lvl="1"/>
            <a:r>
              <a:rPr lang="en-US" sz="2800" dirty="0" smtClean="0"/>
              <a:t>South_____</a:t>
            </a:r>
          </a:p>
          <a:p>
            <a:pPr lvl="1"/>
            <a:r>
              <a:rPr lang="en-US" sz="2800" dirty="0" smtClean="0"/>
              <a:t>British colonies b/c:</a:t>
            </a:r>
          </a:p>
          <a:p>
            <a:pPr lvl="2"/>
            <a:r>
              <a:rPr lang="en-US" sz="2500" dirty="0" smtClean="0"/>
              <a:t>Carolinas</a:t>
            </a:r>
          </a:p>
          <a:p>
            <a:pPr lvl="2"/>
            <a:r>
              <a:rPr lang="en-US" sz="2500" dirty="0" smtClean="0"/>
              <a:t>Virginia</a:t>
            </a:r>
          </a:p>
          <a:p>
            <a:pPr lvl="2"/>
            <a:r>
              <a:rPr lang="en-US" sz="2500" dirty="0" smtClean="0"/>
              <a:t>New York</a:t>
            </a:r>
          </a:p>
          <a:p>
            <a:pPr lvl="1"/>
            <a:endParaRPr lang="en-US" sz="2800" dirty="0" smtClean="0"/>
          </a:p>
          <a:p>
            <a:endParaRPr lang="en-US" sz="3100" dirty="0" smtClean="0"/>
          </a:p>
          <a:p>
            <a:pPr lvl="1"/>
            <a:endParaRPr lang="en-US" dirty="0"/>
          </a:p>
        </p:txBody>
      </p:sp>
      <p:pic>
        <p:nvPicPr>
          <p:cNvPr id="5122" name="Picture 2" descr="http://upload.wikimedia.org/wikipedia/en/a/ad/WalloonMonumentNY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714625" cy="3971925"/>
          </a:xfrm>
          <a:prstGeom prst="rect">
            <a:avLst/>
          </a:prstGeom>
          <a:noFill/>
        </p:spPr>
      </p:pic>
      <p:pic>
        <p:nvPicPr>
          <p:cNvPr id="5124" name="Picture 4" descr="File:FrenchProtestantChur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933092"/>
            <a:ext cx="3962400" cy="292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outsurlaguyane.free.fr/cellule%20iles%20du%20sal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9" y="0"/>
            <a:ext cx="9144839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5105400"/>
            <a:ext cx="3733800" cy="10668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French Guiana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7170" name="AutoShape 2" descr="http://toutsurlaguyane.free.fr/cellule%20iles%20du%20salu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Up for Grabs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495800" cy="51054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Guianas</a:t>
            </a:r>
            <a:r>
              <a:rPr lang="en-US" sz="3200" dirty="0" smtClean="0"/>
              <a:t> were an area that is now:</a:t>
            </a:r>
          </a:p>
          <a:p>
            <a:r>
              <a:rPr lang="en-US" sz="3200" dirty="0" smtClean="0"/>
              <a:t>1643______est Cayenne.  Quickly:</a:t>
            </a:r>
          </a:p>
          <a:p>
            <a:pPr lvl="1"/>
            <a:r>
              <a:rPr lang="en-US" sz="2800" dirty="0" smtClean="0"/>
              <a:t>Hostile________</a:t>
            </a:r>
          </a:p>
          <a:p>
            <a:pPr lvl="1"/>
            <a:r>
              <a:rPr lang="en-US" sz="2800" dirty="0" smtClean="0"/>
              <a:t>Portuguese:</a:t>
            </a:r>
          </a:p>
          <a:p>
            <a:pPr lvl="1"/>
            <a:r>
              <a:rPr lang="en-US" sz="2800" dirty="0" smtClean="0"/>
              <a:t>British:</a:t>
            </a:r>
          </a:p>
          <a:p>
            <a:r>
              <a:rPr lang="en-US" sz="3400" dirty="0" smtClean="0"/>
              <a:t>Regain in 1763 after: </a:t>
            </a:r>
          </a:p>
          <a:p>
            <a:pPr lvl="1"/>
            <a:endParaRPr lang="en-US" sz="2900" dirty="0"/>
          </a:p>
        </p:txBody>
      </p:sp>
      <p:pic>
        <p:nvPicPr>
          <p:cNvPr id="6146" name="Picture 2" descr="http://www.worldatlas.com/webimage/countrys/samerica/gfsa.gif"/>
          <p:cNvPicPr>
            <a:picLocks noChangeAspect="1" noChangeArrowheads="1"/>
          </p:cNvPicPr>
          <p:nvPr/>
        </p:nvPicPr>
        <p:blipFill>
          <a:blip r:embed="rId3" cstate="print"/>
          <a:srcRect l="27888" t="3187" r="9363" b="5976"/>
          <a:stretch>
            <a:fillRect/>
          </a:stretch>
        </p:blipFill>
        <p:spPr bwMode="auto">
          <a:xfrm>
            <a:off x="6019800" y="228600"/>
            <a:ext cx="2743200" cy="4343400"/>
          </a:xfrm>
          <a:prstGeom prst="rect">
            <a:avLst/>
          </a:prstGeom>
          <a:noFill/>
        </p:spPr>
      </p:pic>
      <p:pic>
        <p:nvPicPr>
          <p:cNvPr id="6148" name="Picture 4" descr="File:Guyanas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14750"/>
            <a:ext cx="45720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4958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Louis XV sends colonists:</a:t>
            </a:r>
          </a:p>
          <a:p>
            <a:pPr lvl="1"/>
            <a:r>
              <a:rPr lang="en-US" sz="3100" dirty="0" smtClean="0"/>
              <a:t>Promised______</a:t>
            </a:r>
          </a:p>
          <a:p>
            <a:pPr lvl="1"/>
            <a:r>
              <a:rPr lang="en-US" sz="3100" dirty="0" smtClean="0"/>
              <a:t>Found:</a:t>
            </a:r>
            <a:endParaRPr lang="en-US" sz="3400" dirty="0" smtClean="0"/>
          </a:p>
          <a:p>
            <a:r>
              <a:rPr lang="en-US" sz="3400" dirty="0" smtClean="0"/>
              <a:t>Lived for 1½ years </a:t>
            </a:r>
            <a:r>
              <a:rPr lang="en-US" sz="3400" dirty="0" err="1" smtClean="0"/>
              <a:t>b/f</a:t>
            </a:r>
            <a:r>
              <a:rPr lang="en-US" sz="3400" dirty="0" smtClean="0"/>
              <a:t>:</a:t>
            </a:r>
          </a:p>
          <a:p>
            <a:pPr lvl="1"/>
            <a:r>
              <a:rPr lang="en-US" sz="3100" dirty="0" smtClean="0"/>
              <a:t>French stop:</a:t>
            </a:r>
          </a:p>
          <a:p>
            <a:pPr lvl="1"/>
            <a:r>
              <a:rPr lang="en-US" sz="3100" dirty="0" smtClean="0"/>
              <a:t>Colonists in FG migrate to 3_______known as:</a:t>
            </a:r>
          </a:p>
          <a:p>
            <a:pPr lvl="1"/>
            <a:endParaRPr lang="en-US" sz="2900" dirty="0"/>
          </a:p>
        </p:txBody>
      </p:sp>
      <p:pic>
        <p:nvPicPr>
          <p:cNvPr id="4098" name="Picture 2" descr="http://upload.wikimedia.org/wikipedia/commons/thumb/0/0f/IlesDuSalut.png/250px-IlesDuSalu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86200"/>
            <a:ext cx="2971800" cy="2971800"/>
          </a:xfrm>
          <a:prstGeom prst="rect">
            <a:avLst/>
          </a:prstGeom>
          <a:noFill/>
        </p:spPr>
      </p:pic>
      <p:pic>
        <p:nvPicPr>
          <p:cNvPr id="4100" name="Picture 4" descr="http://www.alfatango.org/cms/images/Articles_pics/22AT-FY008/Iles_Sal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2286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3.bp.blogspot.com/_kM7t6IwmQlQ/SGpJOwPj5_I/AAAAAAAADrw/mAnZ8RitcQg/s1600/devil%27s+island+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722" y="3352800"/>
            <a:ext cx="4371278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A Penal Colony?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495800" cy="51054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One of the islands is known as </a:t>
            </a:r>
            <a:r>
              <a:rPr lang="en-US" sz="3200" i="1" dirty="0" smtClean="0"/>
              <a:t>Ile du </a:t>
            </a:r>
            <a:r>
              <a:rPr lang="en-US" sz="3200" i="1" dirty="0" err="1" smtClean="0"/>
              <a:t>Diable</a:t>
            </a:r>
            <a:r>
              <a:rPr lang="en-US" sz="3200" dirty="0" smtClean="0"/>
              <a:t> or:</a:t>
            </a:r>
          </a:p>
          <a:p>
            <a:r>
              <a:rPr lang="en-US" sz="3100" dirty="0" smtClean="0"/>
              <a:t>1790s political prisoners are:				and the French penal colony is__________</a:t>
            </a:r>
          </a:p>
          <a:p>
            <a:r>
              <a:rPr lang="en-US" sz="3100" dirty="0" smtClean="0"/>
              <a:t>Controversy</a:t>
            </a:r>
          </a:p>
          <a:p>
            <a:pPr lvl="1"/>
            <a:r>
              <a:rPr lang="en-US" sz="2800" dirty="0" smtClean="0"/>
              <a:t>1)</a:t>
            </a:r>
          </a:p>
          <a:p>
            <a:pPr lvl="1"/>
            <a:r>
              <a:rPr lang="en-US" sz="2800" dirty="0" smtClean="0"/>
              <a:t>2)</a:t>
            </a:r>
          </a:p>
          <a:p>
            <a:pPr lvl="1"/>
            <a:r>
              <a:rPr lang="en-US" sz="2800" dirty="0" smtClean="0"/>
              <a:t>3)</a:t>
            </a:r>
          </a:p>
          <a:p>
            <a:pPr lvl="1"/>
            <a:endParaRPr lang="en-US" sz="2900" dirty="0"/>
          </a:p>
        </p:txBody>
      </p:sp>
      <p:pic>
        <p:nvPicPr>
          <p:cNvPr id="2050" name="Picture 2" descr="http://3.bp.blogspot.com/_kM7t6IwmQlQ/SGpIqDAqhDI/AAAAAAAADrY/XSJEpqhDx2w/s1600/devil%27s+island+v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533400"/>
            <a:ext cx="4114800" cy="3030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ozebook.com/ww1/westernfront/documents/voorpagina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65761"/>
            <a:ext cx="9144000" cy="649224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5103674"/>
            <a:ext cx="91792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erpetua Titling MT" pitchFamily="18" charset="0"/>
              </a:rPr>
              <a:t>France and</a:t>
            </a:r>
          </a:p>
          <a:p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erpetua Titling MT" pitchFamily="18" charset="0"/>
              </a:rPr>
              <a:t>modern War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Journal 3/25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2192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en-US" sz="3600" dirty="0" smtClean="0"/>
              <a:t>1) Who were the three great European powers of the 18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century?</a:t>
            </a:r>
          </a:p>
          <a:p>
            <a:pPr marL="742950" indent="-742950"/>
            <a:endParaRPr lang="en-US" sz="3600" dirty="0" smtClean="0"/>
          </a:p>
          <a:p>
            <a:pPr marL="742950" indent="-742950"/>
            <a:r>
              <a:rPr lang="en-US" sz="3600" dirty="0" smtClean="0"/>
              <a:t>2) How did the Napoleonic Wars create tension btw France and the German States?</a:t>
            </a:r>
          </a:p>
          <a:p>
            <a:pPr marL="742950" indent="-742950">
              <a:buAutoNum type="arabicParenR"/>
            </a:pPr>
            <a:endParaRPr lang="en-US" sz="3600" dirty="0" smtClean="0"/>
          </a:p>
          <a:p>
            <a:pPr marL="742950" indent="-742950"/>
            <a:r>
              <a:rPr lang="en-US" sz="3600" dirty="0" smtClean="0"/>
              <a:t>3) Why did Bismarck want war w/ France?</a:t>
            </a:r>
          </a:p>
          <a:p>
            <a:pPr marL="742950" indent="-742950">
              <a:buAutoNum type="arabicParenR"/>
            </a:pPr>
            <a:endParaRPr lang="en-US" sz="3600" dirty="0" smtClean="0"/>
          </a:p>
          <a:p>
            <a:pPr marL="742950" indent="-742950"/>
            <a:r>
              <a:rPr lang="en-US" sz="3600" dirty="0" smtClean="0"/>
              <a:t>4) Name three advantages the Prussians had over the French.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dirty="0" smtClean="0"/>
              <a:t>Before the Franco-Prussian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9530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Since Napoleon, France:</a:t>
            </a:r>
          </a:p>
          <a:p>
            <a:pPr lvl="1"/>
            <a:r>
              <a:rPr lang="en-US" sz="3100" dirty="0" smtClean="0"/>
              <a:t>_______strength</a:t>
            </a:r>
          </a:p>
          <a:p>
            <a:pPr lvl="1"/>
            <a:r>
              <a:rPr lang="en-US" sz="3100" dirty="0" smtClean="0"/>
              <a:t>_______</a:t>
            </a:r>
          </a:p>
          <a:p>
            <a:r>
              <a:rPr lang="en-US" sz="3400" dirty="0" smtClean="0"/>
              <a:t>1850; Otto von Bismarck</a:t>
            </a:r>
          </a:p>
          <a:p>
            <a:pPr lvl="1"/>
            <a:r>
              <a:rPr lang="en-US" sz="3100" dirty="0" smtClean="0"/>
              <a:t>Prussian_______</a:t>
            </a:r>
          </a:p>
          <a:p>
            <a:pPr lvl="1"/>
            <a:r>
              <a:rPr lang="en-US" sz="3100" dirty="0" smtClean="0"/>
              <a:t>Wants:</a:t>
            </a:r>
          </a:p>
          <a:p>
            <a:pPr lvl="1"/>
            <a:r>
              <a:rPr lang="en-US" sz="3100" dirty="0" smtClean="0"/>
              <a:t>Forms:</a:t>
            </a:r>
          </a:p>
          <a:p>
            <a:pPr lvl="1"/>
            <a:r>
              <a:rPr lang="en-US" sz="3100" dirty="0" smtClean="0"/>
              <a:t>Places </a:t>
            </a:r>
            <a:r>
              <a:rPr lang="en-US" sz="3100" dirty="0" err="1" smtClean="0"/>
              <a:t>a_______on</a:t>
            </a:r>
            <a:r>
              <a:rPr lang="en-US" sz="3100" dirty="0" smtClean="0"/>
              <a:t>:          this makes:</a:t>
            </a:r>
          </a:p>
          <a:p>
            <a:pPr lvl="1"/>
            <a:endParaRPr lang="en-US" sz="2900" dirty="0"/>
          </a:p>
        </p:txBody>
      </p:sp>
      <p:pic>
        <p:nvPicPr>
          <p:cNvPr id="4098" name="Picture 2" descr="http://www.anselm.edu/academic/history/hdubrulle/ModernEurope/graphics/Map-Europe-18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142999"/>
            <a:ext cx="3962400" cy="2828827"/>
          </a:xfrm>
          <a:prstGeom prst="rect">
            <a:avLst/>
          </a:prstGeom>
          <a:noFill/>
        </p:spPr>
      </p:pic>
      <p:pic>
        <p:nvPicPr>
          <p:cNvPr id="4102" name="Picture 6" descr="http://1.bp.blogspot.com/_fp5Weyn0ghM/TC7UZSeHEQI/AAAAAAAACu4/Hlw_OdVnwJI/s1600/germany1866%5B1%5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084640"/>
            <a:ext cx="3886200" cy="2773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R9ifppf-jHsZlvE-13uGoJ3hRpLJIBYH654pKGS9izY8QmDQfQzfV5LYRG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550781"/>
            <a:ext cx="2695575" cy="28309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Fur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724400" cy="4937760"/>
          </a:xfrm>
        </p:spPr>
        <p:txBody>
          <a:bodyPr>
            <a:noAutofit/>
          </a:bodyPr>
          <a:lstStyle/>
          <a:p>
            <a:r>
              <a:rPr lang="en-US" sz="3200" dirty="0" smtClean="0"/>
              <a:t>Economically the French sought:</a:t>
            </a:r>
          </a:p>
          <a:p>
            <a:r>
              <a:rPr lang="en-US" sz="3200" dirty="0" smtClean="0"/>
              <a:t>____ _______allies help France:</a:t>
            </a:r>
          </a:p>
          <a:p>
            <a:pPr lvl="1"/>
            <a:r>
              <a:rPr lang="en-US" sz="2800" dirty="0" smtClean="0"/>
              <a:t>Help in____________</a:t>
            </a:r>
          </a:p>
          <a:p>
            <a:pPr lvl="1"/>
            <a:r>
              <a:rPr lang="en-US" sz="2800" dirty="0" smtClean="0"/>
              <a:t>Help French:</a:t>
            </a:r>
          </a:p>
          <a:p>
            <a:r>
              <a:rPr lang="en-US" sz="3200" dirty="0" smtClean="0"/>
              <a:t>Samuel de Champlain:</a:t>
            </a:r>
          </a:p>
          <a:p>
            <a:pPr lvl="1"/>
            <a:r>
              <a:rPr lang="en-US" sz="2900" dirty="0" smtClean="0"/>
              <a:t>________ becomes the:</a:t>
            </a:r>
          </a:p>
          <a:p>
            <a:pPr lvl="1"/>
            <a:r>
              <a:rPr lang="en-US" sz="2900" dirty="0" smtClean="0"/>
              <a:t>Population grows_____</a:t>
            </a:r>
            <a:endParaRPr lang="en-US" sz="2900" dirty="0"/>
          </a:p>
        </p:txBody>
      </p:sp>
      <p:pic>
        <p:nvPicPr>
          <p:cNvPr id="1026" name="Picture 2" descr="http://upload.wikimedia.org/wikipedia/commons/7/74/Fur_traders_in_canada_1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19200"/>
            <a:ext cx="3553298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9144000" cy="990600"/>
          </a:xfrm>
        </p:spPr>
        <p:txBody>
          <a:bodyPr/>
          <a:lstStyle/>
          <a:p>
            <a:r>
              <a:rPr lang="en-US" dirty="0" smtClean="0"/>
              <a:t>Franco-Prussian War (1870)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49530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Tensions between______ </a:t>
            </a:r>
            <a:r>
              <a:rPr lang="en-US" sz="3200" dirty="0" err="1" smtClean="0"/>
              <a:t>and_______are</a:t>
            </a:r>
            <a:r>
              <a:rPr lang="en-US" sz="3200" dirty="0" smtClean="0"/>
              <a:t> high</a:t>
            </a:r>
          </a:p>
          <a:p>
            <a:pPr lvl="1"/>
            <a:r>
              <a:rPr lang="en-US" sz="2800" dirty="0" smtClean="0"/>
              <a:t>France declares: </a:t>
            </a:r>
          </a:p>
          <a:p>
            <a:pPr lvl="1"/>
            <a:r>
              <a:rPr lang="en-US" sz="2800" dirty="0" smtClean="0"/>
              <a:t>France </a:t>
            </a:r>
            <a:r>
              <a:rPr lang="en-US" sz="2800" dirty="0" err="1" smtClean="0"/>
              <a:t>will______this</a:t>
            </a:r>
            <a:r>
              <a:rPr lang="en-US" sz="2800" dirty="0" smtClean="0"/>
              <a:t> war</a:t>
            </a:r>
          </a:p>
          <a:p>
            <a:r>
              <a:rPr lang="en-US" sz="3100" dirty="0" smtClean="0"/>
              <a:t>Effects of the lose</a:t>
            </a:r>
          </a:p>
          <a:p>
            <a:pPr lvl="1"/>
            <a:r>
              <a:rPr lang="en-US" sz="2800" dirty="0" smtClean="0"/>
              <a:t>________-________ seceded to_________</a:t>
            </a:r>
          </a:p>
          <a:p>
            <a:pPr lvl="1"/>
            <a:r>
              <a:rPr lang="en-US" sz="2800" dirty="0" err="1" smtClean="0"/>
              <a:t>Isolated_________in</a:t>
            </a:r>
            <a:r>
              <a:rPr lang="en-US" sz="2800" dirty="0" smtClean="0"/>
              <a:t> Western Europe</a:t>
            </a:r>
          </a:p>
          <a:p>
            <a:pPr lvl="1"/>
            <a:endParaRPr lang="en-US" sz="2900" dirty="0"/>
          </a:p>
        </p:txBody>
      </p:sp>
      <p:pic>
        <p:nvPicPr>
          <p:cNvPr id="2050" name="Picture 2" descr="File:French soldiers in the Franco-Prussian War 1870-71.jpg"/>
          <p:cNvPicPr>
            <a:picLocks noChangeAspect="1" noChangeArrowheads="1"/>
          </p:cNvPicPr>
          <p:nvPr/>
        </p:nvPicPr>
        <p:blipFill>
          <a:blip r:embed="rId3" cstate="print"/>
          <a:srcRect t="12925" r="32000"/>
          <a:stretch>
            <a:fillRect/>
          </a:stretch>
        </p:blipFill>
        <p:spPr bwMode="auto">
          <a:xfrm>
            <a:off x="5486401" y="609599"/>
            <a:ext cx="3657600" cy="3442447"/>
          </a:xfrm>
          <a:prstGeom prst="rect">
            <a:avLst/>
          </a:prstGeom>
          <a:noFill/>
        </p:spPr>
      </p:pic>
      <p:pic>
        <p:nvPicPr>
          <p:cNvPr id="2052" name="Picture 4" descr="http://www.bbc.co.uk/schools/worldwarone/images/article/alliance_entent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299202"/>
            <a:ext cx="5029200" cy="355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hlinkClick r:id="rId2"/>
              </a:rPr>
              <a:t>History of Quebec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do scientists believe Native Americans come from originally?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caused the Native Americans to finally migrate into Canada?</a:t>
            </a:r>
          </a:p>
          <a:p>
            <a:pPr marL="514350" indent="-514350">
              <a:buNone/>
            </a:pPr>
            <a:r>
              <a:rPr lang="en-US" dirty="0" smtClean="0">
                <a:hlinkClick r:id="rId3"/>
              </a:rPr>
              <a:t>Click here for answers to the next four questions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hardships did the French settlers face in Canada?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they overcome these hardships?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did Champlain help the Huron?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outcome of this battle?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657600"/>
            <a:ext cx="7772400" cy="1143000"/>
          </a:xfrm>
        </p:spPr>
        <p:txBody>
          <a:bodyPr/>
          <a:lstStyle/>
          <a:p>
            <a:r>
              <a:rPr lang="en-US" dirty="0"/>
              <a:t>French and Indian War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End of New France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French/ Indian relations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4495800" cy="5867400"/>
          </a:xfrm>
        </p:spPr>
        <p:txBody>
          <a:bodyPr/>
          <a:lstStyle/>
          <a:p>
            <a:r>
              <a:rPr lang="en-US" sz="3200" dirty="0"/>
              <a:t>France controls </a:t>
            </a:r>
            <a:r>
              <a:rPr lang="en-US" sz="3200" dirty="0" smtClean="0"/>
              <a:t>much of the:</a:t>
            </a:r>
            <a:endParaRPr lang="en-US" sz="3200" dirty="0"/>
          </a:p>
          <a:p>
            <a:r>
              <a:rPr lang="en-US" sz="3200" dirty="0"/>
              <a:t>Relations with Native Americans:</a:t>
            </a:r>
          </a:p>
          <a:p>
            <a:pPr lvl="1"/>
            <a:r>
              <a:rPr lang="en-US" sz="2800" dirty="0"/>
              <a:t>Formed _______ </a:t>
            </a:r>
          </a:p>
          <a:p>
            <a:pPr lvl="1"/>
            <a:r>
              <a:rPr lang="en-US" sz="2800" dirty="0"/>
              <a:t>Intermarried</a:t>
            </a:r>
          </a:p>
          <a:p>
            <a:r>
              <a:rPr lang="en-US" sz="3200" dirty="0"/>
              <a:t>Start to clash with the _________over fur trade</a:t>
            </a:r>
          </a:p>
        </p:txBody>
      </p:sp>
      <p:pic>
        <p:nvPicPr>
          <p:cNvPr id="5" name="Picture 2" descr="http://missasmith.wikispaces.com/file/view/before_after_French_and_Indian_War_map.jpg/111073569/before_after_French_and_Indian_War_map.jpg"/>
          <p:cNvPicPr>
            <a:picLocks noChangeAspect="1" noChangeArrowheads="1"/>
          </p:cNvPicPr>
          <p:nvPr/>
        </p:nvPicPr>
        <p:blipFill>
          <a:blip r:embed="rId3" cstate="print"/>
          <a:srcRect r="50197"/>
          <a:stretch>
            <a:fillRect/>
          </a:stretch>
        </p:blipFill>
        <p:spPr bwMode="auto">
          <a:xfrm>
            <a:off x="5105400" y="1121070"/>
            <a:ext cx="3486665" cy="5180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/>
              <a:t>War Starts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____ </a:t>
            </a:r>
            <a:r>
              <a:rPr lang="en-US" sz="3600" dirty="0"/>
              <a:t>Years War in Europe (1754-1763)</a:t>
            </a:r>
          </a:p>
          <a:p>
            <a:r>
              <a:rPr lang="en-US" sz="3600" dirty="0"/>
              <a:t>Between ______&amp; their NA allies and _________ &amp; their NA </a:t>
            </a:r>
            <a:r>
              <a:rPr lang="en-US" sz="3600" dirty="0" smtClean="0"/>
              <a:t>allies</a:t>
            </a:r>
          </a:p>
          <a:p>
            <a:r>
              <a:rPr lang="en-US" sz="3600" dirty="0" smtClean="0"/>
              <a:t>French see early ___________</a:t>
            </a:r>
            <a:endParaRPr lang="en-US" sz="3600" dirty="0"/>
          </a:p>
        </p:txBody>
      </p:sp>
      <p:pic>
        <p:nvPicPr>
          <p:cNvPr id="3074" name="Picture 2" descr="http://www.nebraskastudies.org/0300/media/0301_011601.jpg"/>
          <p:cNvPicPr>
            <a:picLocks noChangeAspect="1" noChangeArrowheads="1"/>
          </p:cNvPicPr>
          <p:nvPr/>
        </p:nvPicPr>
        <p:blipFill>
          <a:blip r:embed="rId3" cstate="print"/>
          <a:srcRect l="51902"/>
          <a:stretch>
            <a:fillRect/>
          </a:stretch>
        </p:blipFill>
        <p:spPr bwMode="auto">
          <a:xfrm>
            <a:off x="4572000" y="1524000"/>
            <a:ext cx="3352800" cy="4740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dirty="0"/>
              <a:t>England’s </a:t>
            </a:r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4495800" cy="6172200"/>
          </a:xfrm>
        </p:spPr>
        <p:txBody>
          <a:bodyPr/>
          <a:lstStyle/>
          <a:p>
            <a:r>
              <a:rPr lang="en-US" sz="3600" dirty="0"/>
              <a:t>Iroquois League</a:t>
            </a:r>
          </a:p>
          <a:p>
            <a:pPr lvl="1"/>
            <a:r>
              <a:rPr lang="en-US" sz="3200" dirty="0"/>
              <a:t>________</a:t>
            </a:r>
            <a:r>
              <a:rPr lang="en-US" sz="3200" dirty="0" err="1"/>
              <a:t>b/f</a:t>
            </a:r>
            <a:r>
              <a:rPr lang="en-US" sz="3200" dirty="0"/>
              <a:t> the English colonized</a:t>
            </a:r>
          </a:p>
          <a:p>
            <a:pPr lvl="1"/>
            <a:r>
              <a:rPr lang="en-US" sz="3200" dirty="0"/>
              <a:t>See the </a:t>
            </a:r>
            <a:r>
              <a:rPr lang="en-US" sz="3200" dirty="0" smtClean="0"/>
              <a:t>French </a:t>
            </a:r>
            <a:r>
              <a:rPr lang="en-US" sz="3200" dirty="0"/>
              <a:t>as enemies b/c:</a:t>
            </a:r>
          </a:p>
          <a:p>
            <a:r>
              <a:rPr lang="en-US" sz="3600" dirty="0" smtClean="0"/>
              <a:t>English colonies:</a:t>
            </a:r>
          </a:p>
          <a:p>
            <a:pPr lvl="1"/>
            <a:r>
              <a:rPr lang="en-US" sz="3300" dirty="0" smtClean="0"/>
              <a:t>Virginia had more ______than ALL:</a:t>
            </a:r>
            <a:endParaRPr lang="en-US" sz="3300" dirty="0"/>
          </a:p>
        </p:txBody>
      </p:sp>
      <p:pic>
        <p:nvPicPr>
          <p:cNvPr id="2050" name="Picture 2" descr="Map of Iroquois territ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2547" y="1905000"/>
            <a:ext cx="5195253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1579</TotalTime>
  <Words>2051</Words>
  <Application>Microsoft Office PowerPoint</Application>
  <PresentationFormat>On-screen Show (4:3)</PresentationFormat>
  <Paragraphs>392</Paragraphs>
  <Slides>40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Origin</vt:lpstr>
      <vt:lpstr>Journal 1/11</vt:lpstr>
      <vt:lpstr>New France</vt:lpstr>
      <vt:lpstr>Why colonize?</vt:lpstr>
      <vt:lpstr>The Fur Trade</vt:lpstr>
      <vt:lpstr>History of Quebec </vt:lpstr>
      <vt:lpstr>French and Indian War</vt:lpstr>
      <vt:lpstr>French/ Indian relations</vt:lpstr>
      <vt:lpstr>War Starts</vt:lpstr>
      <vt:lpstr>England’s Advantages</vt:lpstr>
      <vt:lpstr>The Treaty of Paris</vt:lpstr>
      <vt:lpstr>Creole vs. Cajun</vt:lpstr>
      <vt:lpstr>Slight change in project topic</vt:lpstr>
      <vt:lpstr>Journal 1/23</vt:lpstr>
      <vt:lpstr>Loss and Gain…</vt:lpstr>
      <vt:lpstr>Social Hierarchy</vt:lpstr>
      <vt:lpstr>Civil War and Change</vt:lpstr>
      <vt:lpstr>Reemerging Culture</vt:lpstr>
      <vt:lpstr>The Taino People of Hispaniola</vt:lpstr>
      <vt:lpstr>A Day in the Life…</vt:lpstr>
      <vt:lpstr>Culture</vt:lpstr>
      <vt:lpstr>Religion</vt:lpstr>
      <vt:lpstr>Journal 2/11</vt:lpstr>
      <vt:lpstr>Journal 2/15</vt:lpstr>
      <vt:lpstr>Voodoo</vt:lpstr>
      <vt:lpstr>Over view</vt:lpstr>
      <vt:lpstr>Belief</vt:lpstr>
      <vt:lpstr>The Huguenots</vt:lpstr>
      <vt:lpstr>Journal 2/25</vt:lpstr>
      <vt:lpstr>Early Beliefs </vt:lpstr>
      <vt:lpstr>French Wars of Religion</vt:lpstr>
      <vt:lpstr>St. Bartholomew’s Day Massacre</vt:lpstr>
      <vt:lpstr>Expulsion of the Huguenots </vt:lpstr>
      <vt:lpstr>French Guiana</vt:lpstr>
      <vt:lpstr>Up for Grabs</vt:lpstr>
      <vt:lpstr>Settlement</vt:lpstr>
      <vt:lpstr>A Penal Colony?</vt:lpstr>
      <vt:lpstr>Slide 37</vt:lpstr>
      <vt:lpstr>Journal 3/25</vt:lpstr>
      <vt:lpstr>Before the Franco-Prussian War</vt:lpstr>
      <vt:lpstr>Franco-Prussian War (1870)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France</dc:title>
  <dc:creator>IT Clone User</dc:creator>
  <cp:lastModifiedBy>IT Clone User</cp:lastModifiedBy>
  <cp:revision>141</cp:revision>
  <dcterms:created xsi:type="dcterms:W3CDTF">2013-01-11T12:16:39Z</dcterms:created>
  <dcterms:modified xsi:type="dcterms:W3CDTF">2013-03-27T13:30:26Z</dcterms:modified>
</cp:coreProperties>
</file>