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302" r:id="rId3"/>
    <p:sldId id="301" r:id="rId4"/>
    <p:sldId id="263" r:id="rId5"/>
    <p:sldId id="286" r:id="rId6"/>
    <p:sldId id="287" r:id="rId7"/>
    <p:sldId id="288" r:id="rId8"/>
    <p:sldId id="295" r:id="rId9"/>
    <p:sldId id="296" r:id="rId10"/>
    <p:sldId id="297" r:id="rId11"/>
    <p:sldId id="298" r:id="rId12"/>
    <p:sldId id="299" r:id="rId13"/>
    <p:sldId id="300" r:id="rId14"/>
    <p:sldId id="289" r:id="rId15"/>
    <p:sldId id="290" r:id="rId16"/>
    <p:sldId id="291" r:id="rId17"/>
    <p:sldId id="292" r:id="rId18"/>
    <p:sldId id="293" r:id="rId19"/>
    <p:sldId id="294" r:id="rId20"/>
    <p:sldId id="278" r:id="rId21"/>
    <p:sldId id="277" r:id="rId22"/>
    <p:sldId id="280" r:id="rId23"/>
    <p:sldId id="281" r:id="rId24"/>
    <p:sldId id="257" r:id="rId25"/>
    <p:sldId id="258" r:id="rId26"/>
    <p:sldId id="276" r:id="rId27"/>
    <p:sldId id="275" r:id="rId28"/>
    <p:sldId id="274" r:id="rId29"/>
    <p:sldId id="273" r:id="rId30"/>
    <p:sldId id="271" r:id="rId31"/>
    <p:sldId id="268" r:id="rId32"/>
    <p:sldId id="266" r:id="rId33"/>
    <p:sldId id="261" r:id="rId34"/>
    <p:sldId id="284" r:id="rId35"/>
    <p:sldId id="262" r:id="rId36"/>
    <p:sldId id="260" r:id="rId37"/>
    <p:sldId id="259" r:id="rId38"/>
    <p:sldId id="285" r:id="rId39"/>
    <p:sldId id="279" r:id="rId40"/>
    <p:sldId id="282" r:id="rId41"/>
    <p:sldId id="272" r:id="rId42"/>
    <p:sldId id="270" r:id="rId43"/>
    <p:sldId id="269" r:id="rId44"/>
    <p:sldId id="267" r:id="rId45"/>
    <p:sldId id="265" r:id="rId46"/>
    <p:sldId id="26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7" autoAdjust="0"/>
  </p:normalViewPr>
  <p:slideViewPr>
    <p:cSldViewPr>
      <p:cViewPr varScale="1">
        <p:scale>
          <a:sx n="86" d="100"/>
          <a:sy n="86" d="100"/>
        </p:scale>
        <p:origin x="3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7823-A12D-405A-AA60-41F74958B296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E37EC-D94A-403B-8260-38CFB289C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0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344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1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438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</a:p>
          <a:p>
            <a:endParaRPr lang="en-US" dirty="0" smtClean="0"/>
          </a:p>
          <a:p>
            <a:r>
              <a:rPr lang="en-US" dirty="0" smtClean="0"/>
              <a:t>Congress doesn’t declare laws unconstitutional…SCOTUS does…remember Judicial Review…anybody…anybody…</a:t>
            </a:r>
            <a:r>
              <a:rPr lang="en-US" dirty="0" err="1" smtClean="0"/>
              <a:t>Bueller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24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</a:t>
            </a:r>
          </a:p>
          <a:p>
            <a:endParaRPr lang="en-US" dirty="0" smtClean="0"/>
          </a:p>
          <a:p>
            <a:r>
              <a:rPr lang="en-US" dirty="0" smtClean="0"/>
              <a:t>Think of “regional” as state and “central” as federal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44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</a:p>
          <a:p>
            <a:endParaRPr lang="en-US" dirty="0" smtClean="0"/>
          </a:p>
          <a:p>
            <a:r>
              <a:rPr lang="en-US" dirty="0" smtClean="0"/>
              <a:t>This is why we needed</a:t>
            </a:r>
            <a:r>
              <a:rPr lang="en-US" baseline="0" dirty="0" smtClean="0"/>
              <a:t> the 14</a:t>
            </a:r>
            <a:r>
              <a:rPr lang="en-US" baseline="30000" dirty="0" smtClean="0"/>
              <a:t>th</a:t>
            </a:r>
            <a:r>
              <a:rPr lang="en-US" baseline="0" dirty="0" smtClean="0"/>
              <a:t> Amendment and the Voting Rights Act of ’65. There has even been recent controversy over the act…is it outdated? The south thinks so (b/c racism doesn’t exist anymore. We elected an African American president </a:t>
            </a:r>
            <a:r>
              <a:rPr lang="en-US" i="1" baseline="0" dirty="0" smtClean="0"/>
              <a:t>AND </a:t>
            </a:r>
            <a:r>
              <a:rPr lang="en-US" i="0" baseline="0" dirty="0" smtClean="0"/>
              <a:t>we apologized…so) Check this out and see what </a:t>
            </a:r>
            <a:r>
              <a:rPr lang="en-US" i="0" baseline="0" smtClean="0"/>
              <a:t>you think: http://www.cbsnews.com/8301-18563_162-57571461/proposed-changes-to-voting-rights-act-stir-controversy-in-alabama/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73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06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</a:p>
          <a:p>
            <a:endParaRPr lang="en-US" dirty="0" smtClean="0"/>
          </a:p>
          <a:p>
            <a:r>
              <a:rPr lang="en-US" sz="1200" i="1" dirty="0" smtClean="0"/>
              <a:t>amicus curiae: </a:t>
            </a:r>
            <a:r>
              <a:rPr lang="en-US" sz="1200" i="0" dirty="0" smtClean="0"/>
              <a:t>This means “friend of the court”</a:t>
            </a:r>
            <a:r>
              <a:rPr lang="en-US" sz="1200" dirty="0" smtClean="0"/>
              <a:t> </a:t>
            </a:r>
          </a:p>
          <a:p>
            <a:endParaRPr lang="en-US" sz="1200" dirty="0" smtClean="0"/>
          </a:p>
          <a:p>
            <a:r>
              <a:rPr lang="en-US" sz="1200" i="1" dirty="0" smtClean="0"/>
              <a:t>writ of error:</a:t>
            </a:r>
            <a:r>
              <a:rPr lang="en-US" sz="1200" i="0" dirty="0" smtClean="0"/>
              <a:t> </a:t>
            </a:r>
            <a:r>
              <a:rPr lang="en-US" sz="1200" i="0" baseline="0" dirty="0" smtClean="0"/>
              <a:t> O</a:t>
            </a:r>
            <a:r>
              <a:rPr lang="en-US" sz="1200" i="0" dirty="0" smtClean="0"/>
              <a:t>n appeal </a:t>
            </a:r>
            <a:r>
              <a:rPr lang="en-US" sz="1200" i="1" dirty="0" smtClean="0"/>
              <a:t>(</a:t>
            </a:r>
            <a:r>
              <a:rPr lang="en-US" sz="1200" i="1" dirty="0" err="1" smtClean="0"/>
              <a:t>coram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nobis</a:t>
            </a:r>
            <a:r>
              <a:rPr lang="en-US" sz="1200" i="1" dirty="0" smtClean="0"/>
              <a:t> or </a:t>
            </a:r>
            <a:r>
              <a:rPr lang="en-US" sz="1200" i="1" dirty="0" err="1" smtClean="0"/>
              <a:t>coram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vobis</a:t>
            </a:r>
            <a:r>
              <a:rPr lang="en-US" sz="1200" i="1" dirty="0" smtClean="0"/>
              <a:t> </a:t>
            </a:r>
            <a:r>
              <a:rPr lang="en-US" dirty="0" smtClean="0"/>
              <a:t>"which [things] remain in our presence", or "in your presence", respectively</a:t>
            </a:r>
            <a:r>
              <a:rPr lang="en-US" sz="1200" i="1" dirty="0" smtClean="0"/>
              <a:t>),</a:t>
            </a:r>
            <a:r>
              <a:rPr lang="en-US" sz="1200" i="0" dirty="0" smtClean="0"/>
              <a:t> the appellate court will file with the lower court demanding the record of the previous trail in order to check for ‘errors’ in the proceedings.</a:t>
            </a:r>
            <a:r>
              <a:rPr lang="en-US" sz="1200" i="0" baseline="0" dirty="0" smtClean="0"/>
              <a:t> </a:t>
            </a:r>
            <a:r>
              <a:rPr lang="en-US" sz="1200" i="0" dirty="0" smtClean="0"/>
              <a:t>  </a:t>
            </a:r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i="1" dirty="0" smtClean="0"/>
              <a:t>habeas corpus</a:t>
            </a:r>
            <a:r>
              <a:rPr lang="en-US" sz="1200" dirty="0" smtClean="0"/>
              <a:t> petition :An appeal to the FEDERAL</a:t>
            </a:r>
            <a:r>
              <a:rPr lang="en-US" sz="1200" baseline="0" dirty="0" smtClean="0"/>
              <a:t> courts when all appeals to the local court have been exhausted. Demands that the state justify incarceration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i="1" dirty="0" smtClean="0"/>
              <a:t>writ of certiorari: </a:t>
            </a:r>
            <a:r>
              <a:rPr lang="en-US" sz="1200" i="0" dirty="0" smtClean="0"/>
              <a:t>An appeal to SCOTUS.</a:t>
            </a:r>
            <a:r>
              <a:rPr lang="en-US" sz="1200" i="0" baseline="0" dirty="0" smtClean="0"/>
              <a:t> This Latin term means “to make more certain”</a:t>
            </a:r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i="1" dirty="0" smtClean="0"/>
              <a:t>writ of mandamus: </a:t>
            </a:r>
            <a:r>
              <a:rPr lang="en-US" sz="1200" i="0" dirty="0" smtClean="0"/>
              <a:t>This is an order that forces </a:t>
            </a:r>
            <a:r>
              <a:rPr lang="en-US" sz="1200" i="0" dirty="0" err="1" smtClean="0"/>
              <a:t>gov’t</a:t>
            </a:r>
            <a:r>
              <a:rPr lang="en-US" sz="1200" i="0" dirty="0" smtClean="0"/>
              <a:t> officials to do something they are then obligated to do by law (The term means “we command”). Ex: </a:t>
            </a:r>
            <a:r>
              <a:rPr lang="en-US" sz="1200" i="1" dirty="0" err="1" smtClean="0"/>
              <a:t>Marbury</a:t>
            </a:r>
            <a:r>
              <a:rPr lang="en-US" sz="1200" i="1" dirty="0" smtClean="0"/>
              <a:t> v Madison </a:t>
            </a:r>
            <a:r>
              <a:rPr lang="en-US" sz="1200" i="0" dirty="0" smtClean="0"/>
              <a:t>see page 411 of your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23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83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476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82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8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</a:p>
          <a:p>
            <a:endParaRPr lang="en-US" dirty="0" smtClean="0"/>
          </a:p>
          <a:p>
            <a:r>
              <a:rPr lang="en-US" dirty="0" smtClean="0"/>
              <a:t>Remember there are special rules in the House</a:t>
            </a:r>
            <a:r>
              <a:rPr lang="en-US" baseline="0" dirty="0" smtClean="0"/>
              <a:t> that limit a filibuster (see page 305). If you can find the </a:t>
            </a:r>
            <a:r>
              <a:rPr lang="en-US" i="1" baseline="0" dirty="0" smtClean="0"/>
              <a:t>King of the Hill</a:t>
            </a:r>
            <a:r>
              <a:rPr lang="en-US" baseline="0" dirty="0" smtClean="0"/>
              <a:t> episode called “Flush With Power” you will see a comical portrayal of a filibuster in action…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7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5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 </a:t>
            </a:r>
          </a:p>
          <a:p>
            <a:endParaRPr lang="en-US" dirty="0" smtClean="0"/>
          </a:p>
          <a:p>
            <a:r>
              <a:rPr lang="en-US" dirty="0" smtClean="0"/>
              <a:t>The Feds wanted a strong central government to</a:t>
            </a:r>
            <a:r>
              <a:rPr lang="en-US" baseline="0" dirty="0" smtClean="0"/>
              <a:t> share power with (also strong in their own jurisdictions) regional governments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Anti-Feds demanded a Bill of Rights to limit the power of (in their perception) an overreaching central government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01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</a:t>
            </a:r>
            <a:r>
              <a:rPr lang="en-US" baseline="0" dirty="0" smtClean="0"/>
              <a:t>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84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</a:p>
          <a:p>
            <a:endParaRPr lang="en-US" dirty="0" smtClean="0"/>
          </a:p>
          <a:p>
            <a:r>
              <a:rPr lang="en-US" dirty="0" smtClean="0"/>
              <a:t>In the election of 1800 it took something</a:t>
            </a:r>
            <a:r>
              <a:rPr lang="en-US" baseline="0" dirty="0" smtClean="0"/>
              <a:t> like 21 ballots to determine the President. Of course in 1800 there was no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amendment…this is the reason we have the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. This election was also part of the frustrations that lead a disgruntled Aaron Burr to challenge Alexander Hamilton to the duel that killed the latter (check it out http://www.ushistory.org/us/20a.asp )...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42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4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http://en.wikipedia.org/wiki/Iron_triangle_(US_politics)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9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37D3BD-1EBD-4FBA-A4F7-164397EF99B1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etendcity.org/wp-content/uploads/2015/03/May4t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3" y="235527"/>
            <a:ext cx="8896350" cy="647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46" y="1295400"/>
            <a:ext cx="8701109" cy="419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92" y="1905000"/>
            <a:ext cx="8800611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56" y="1524000"/>
            <a:ext cx="862647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/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169" y="259805"/>
            <a:ext cx="6577385" cy="621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6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7175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7175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28600"/>
            <a:ext cx="8503920" cy="6248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According to the term limits imposed by the Constitution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	A. The president cannot be elected to the office of the president more than twice.</a:t>
            </a:r>
          </a:p>
          <a:p>
            <a:pPr>
              <a:buNone/>
            </a:pPr>
            <a:r>
              <a:rPr lang="en-US" dirty="0" smtClean="0"/>
              <a:t>	B. The president and vice president cannot serve more than two terms in office.</a:t>
            </a:r>
          </a:p>
          <a:p>
            <a:pPr>
              <a:buNone/>
            </a:pPr>
            <a:r>
              <a:rPr lang="en-US" dirty="0" smtClean="0"/>
              <a:t>	C. The president and his cabinet cannot serve more than eight years in office.</a:t>
            </a:r>
          </a:p>
          <a:p>
            <a:pPr>
              <a:buNone/>
            </a:pPr>
            <a:r>
              <a:rPr lang="en-US" dirty="0" smtClean="0"/>
              <a:t>	D. The president cannot be elected to more than four terms of office</a:t>
            </a:r>
          </a:p>
          <a:p>
            <a:pPr>
              <a:buNone/>
            </a:pPr>
            <a:r>
              <a:rPr lang="en-US" dirty="0" smtClean="0"/>
              <a:t>	E. There are no limits on the number of terms a president may serve but by tradition, since George Washington’s refusal to serve a third term, presidents only serve two terms.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304800"/>
            <a:ext cx="8503920" cy="6019800"/>
          </a:xfrm>
        </p:spPr>
        <p:txBody>
          <a:bodyPr/>
          <a:lstStyle/>
          <a:p>
            <a:r>
              <a:rPr lang="en-US" b="1" dirty="0" smtClean="0"/>
              <a:t>Which one of the following is a provision contained in the Constitution?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The Supreme Court has the power to declare a law unconstitutional.</a:t>
            </a:r>
          </a:p>
          <a:p>
            <a:pPr>
              <a:buNone/>
            </a:pPr>
            <a:r>
              <a:rPr lang="en-US" dirty="0" smtClean="0"/>
              <a:t>	B. The justices of the Supreme Court serve life terms.</a:t>
            </a:r>
          </a:p>
          <a:p>
            <a:pPr>
              <a:buNone/>
            </a:pPr>
            <a:r>
              <a:rPr lang="en-US" dirty="0" smtClean="0"/>
              <a:t>	C. The Supreme Court consists of eight associate justices and one chief justice.</a:t>
            </a:r>
          </a:p>
          <a:p>
            <a:pPr>
              <a:buNone/>
            </a:pPr>
            <a:r>
              <a:rPr lang="en-US" dirty="0" smtClean="0"/>
              <a:t>	D. Supreme Court justices cannot be impeached.</a:t>
            </a:r>
          </a:p>
          <a:p>
            <a:pPr>
              <a:buNone/>
            </a:pPr>
            <a:r>
              <a:rPr lang="en-US" dirty="0" smtClean="0"/>
              <a:t>	E. The U.S. District Courts are courts of original jurisdiction in the federal judicial system.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5870448"/>
          </a:xfrm>
        </p:spPr>
        <p:txBody>
          <a:bodyPr/>
          <a:lstStyle/>
          <a:p>
            <a:r>
              <a:rPr lang="en-US" b="1" dirty="0" smtClean="0"/>
              <a:t>Which of the following is NOT a factor POTUS generally takes into account in nominating a person for SCOTUS?</a:t>
            </a:r>
          </a:p>
          <a:p>
            <a:pPr>
              <a:buNone/>
            </a:pPr>
            <a:r>
              <a:rPr lang="en-US" dirty="0" smtClean="0"/>
              <a:t>	A. whether or not the person can be confirmed in the Senate</a:t>
            </a:r>
          </a:p>
          <a:p>
            <a:pPr>
              <a:buNone/>
            </a:pPr>
            <a:r>
              <a:rPr lang="en-US" dirty="0" smtClean="0"/>
              <a:t>	B. the age of the person</a:t>
            </a:r>
          </a:p>
          <a:p>
            <a:pPr>
              <a:buNone/>
            </a:pPr>
            <a:r>
              <a:rPr lang="en-US" dirty="0" smtClean="0"/>
              <a:t>	C. the political party the person belongs to</a:t>
            </a:r>
          </a:p>
          <a:p>
            <a:pPr>
              <a:buNone/>
            </a:pPr>
            <a:r>
              <a:rPr lang="en-US" dirty="0" smtClean="0"/>
              <a:t>	D. whether public opinion will be favorable towards the person nominated</a:t>
            </a:r>
          </a:p>
          <a:p>
            <a:pPr>
              <a:buNone/>
            </a:pPr>
            <a:r>
              <a:rPr lang="en-US" dirty="0" smtClean="0"/>
              <a:t>	E. whether the person has held elective office before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Government Basketball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It’s a review…</a:t>
            </a:r>
            <a:r>
              <a:rPr lang="en-US" i="1" dirty="0" smtClean="0">
                <a:solidFill>
                  <a:schemeClr val="bg1"/>
                </a:solidFill>
              </a:rPr>
              <a:t>and</a:t>
            </a:r>
            <a:r>
              <a:rPr lang="en-US" dirty="0" smtClean="0">
                <a:solidFill>
                  <a:schemeClr val="bg1"/>
                </a:solidFill>
              </a:rPr>
              <a:t> it’s basketball!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71600"/>
            <a:ext cx="91440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Which of the following groups is most likely to vote for the Democratic candidates for president?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884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African Americans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households in which no one is a member of a labor union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males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people over age 55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females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The most important influence in determining a person’s political party identification is the person’s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3622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	</a:t>
            </a:r>
            <a:r>
              <a:rPr lang="en-US" sz="3200" dirty="0" smtClean="0"/>
              <a:t>friends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parents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colleagues at work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teachers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religious leaders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E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399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debates between the Federalists and the Anti-federalists were primarily about which of the following.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right of people to rebel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existence of slavery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scope of power of the central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need to establish a standard currency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representation of large and small states</a:t>
            </a:r>
          </a:p>
          <a:p>
            <a:pPr marL="514350" indent="-514350">
              <a:buFont typeface="+mj-lt"/>
              <a:buAutoNum type="alphaLcParenR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constitutional principles most directly addresses the relationship between the national and state government?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Checks and Balances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The Bill of Rights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Separation of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Representation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Federalism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When none of the presidential candidates receive a majority of votes in the Electoral College, the winner is chosen by 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Federal Elections Committee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SCOTUS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House of Representatives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Senate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majority of the House and Senate combined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term “split-ticket voting” is most accurately described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Turning in a spoiled or mutilated ballot as a form of protest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Using separate ballots for candidates at the state and national levels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Republican in one election cycle and Democrat in the next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for candidates of different parties on the same ballot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for one party in the primary election and another party in the general election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clause of the Constitution that gives the federal government broad powers in many policy areas?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Interstate Commerce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Tenth Amendment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Free-Exercise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Establishment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Fiscal Federalism Clause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three points of an iron triangle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An independent agency, a state and a member of Congress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Administrative agency, interest group and Congressional committee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Cabinet department, interest group and House majority leader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Regulatory commission, a corporation and the White House Office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Executive Office of the President, an interest group and a Senate committee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63" y="1524000"/>
            <a:ext cx="833041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44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McCain-Feingold Act did which of the following?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Created interest groups known as 527s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Made it illegal for unions to donate to presidential campaigns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soft money donations to national parties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candidates from running negative advertisements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third parties from federal funding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one of the following groups is MOST likely to participate in an election?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African Americans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with college degrees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Hispanic voters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under age 35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in households with below-average income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concurrent power in the American system of federalism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make treaties with foreign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levy taxes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make monetary policy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establish local governments (cities, counties, school districts, etc.)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regulate interstate commerce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All of the following are ways that the legislative branch can check the powers of the executive branch 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remove a president through its impeachment and conviction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override a presidential veto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pass a law declaring a presidential action unconstitutional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Senate may refuse the nomination of a presidential appointment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Senate may refuse to approve a treaty negotiated by the president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is an open seat in a congressional election?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4864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in a congressional district that is evenly divided between Republican and Democratic voters, making it likely that either party could win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in which redistricting has redefined the district’s boundaries in a way to make it unfavorable to the reelection of the incumbent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for which there is no incumbent running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where the incumbent has been accused of a crime and is unlikely to win reelection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where the incumbent belongs to a different party than the majority of his/her constituents</a:t>
            </a:r>
          </a:p>
          <a:p>
            <a:pPr marL="514350" indent="-514350">
              <a:buFont typeface="+mj-lt"/>
              <a:buAutoNum type="alphaLcPeriod"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In a federal system of government political power is primarily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local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regional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central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Divided between central government and regional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Divided between regional and local government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framers of the constitution left decisions on voting eligibility to 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civil rights agencies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individual states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United States Supreme Court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House of Representatives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Senate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fundamental element of the United States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Recognition of the centrality of political parties in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Direct election of members of the executive branch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An executive branch that is more powerful that the legislature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Emphasis on a unitary system of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Division of government authority across political institutions</a:t>
            </a:r>
          </a:p>
          <a:p>
            <a:pPr marL="514350" indent="-514350"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main reason why the popular vote and the electoral vote for president may be very different 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88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prevalence of corruption in American politics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candidates focus their campaigns only on a few swing states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small states have more power in the Electoral College than their population would merit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electors often switch votes to vote for the winning candidate to gain political influence and advance their careers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winner-take-all system most states use in selecting electors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C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principles protects a citizen from imprisonment without trial?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Representative government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Checks and balances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Separation of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Popular sovereignty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Due process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A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7174"/>
            <a:ext cx="86106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 non-litigant group or individual who wants to attempt to influence the court in a particular case can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An </a:t>
            </a:r>
            <a:r>
              <a:rPr lang="en-US" sz="4000" i="1" dirty="0" smtClean="0"/>
              <a:t>amicus curiae</a:t>
            </a:r>
            <a:r>
              <a:rPr lang="en-US" sz="4000" dirty="0" smtClean="0"/>
              <a:t> brief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error</a:t>
            </a:r>
            <a:endParaRPr lang="en-US" sz="4000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habeas corpus</a:t>
            </a:r>
            <a:r>
              <a:rPr lang="en-US" sz="4000" dirty="0" smtClean="0"/>
              <a:t> petition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certiorari</a:t>
            </a:r>
            <a:endParaRPr lang="en-US" sz="4000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mandamus</a:t>
            </a:r>
            <a:endParaRPr lang="en-US" sz="4000" dirty="0" smtClean="0"/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federal courts have/has original jurisdiction?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Supreme Court and U.S. District Courts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District Courts and U.S. Courts of Appeal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Courts of Appeal only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District Courts only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State supreme courts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statement best describes American political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77500" lnSpcReduction="20000"/>
          </a:bodyPr>
          <a:lstStyle/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dominant political culture depends on which political party is in power.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Due to its ethnic diversity, there are different political cultures in the United States.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American political culture is a melting pot of different political ideals from around the world.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Liberals and conservatives in the United States have different political cultures.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Beliefs that are shared by virtually all Americans.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After a bill is introduced in the House of Representatives, what is the next step in the legislative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is introduced in the Senate because both houses of Congress must consider all proposed legislation.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is referred to a committee.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majority-party caucus votes whether or not to support the bill.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Speaker of the House decides whether to ignore the bill or take action.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dies unless a committee chair decides to “mark up” the bill. 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filibuster occurs 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8686800" cy="53340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majority of either the House of Representatives or the Senate support a bill but cannot get the two-thirds majority needed for cloture to end debate and vote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the Senate and House cannot agree on final language for legislation both houses have passed in different versions, and debate continues endlessly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the president announces he will veto a bill, but a group of senators keep the bill alive by continuing to debate it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senator or small group of senators want to draw public attention to bill so it will gain support and pass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majority of the Senate supports a bill, but the majority is not large enough to produce the 60 votes needed to end debate on the bill in the Senate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was articulated in the War Powers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declare war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must finance any war effort with a special contingency fund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must bring home troops from hostilities within 60-90 days unless Congress extends time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not nationalize state militias without congressional consent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not send troops into hostilities without a declaration of war from Congress or a resolution from the United Nations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C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686799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3999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642050"/>
            <a:ext cx="8077200" cy="39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5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</a:t>
            </a:r>
            <a:r>
              <a:rPr lang="en-US" dirty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027" y="457200"/>
            <a:ext cx="6330773" cy="616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3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3191</TotalTime>
  <Words>1844</Words>
  <Application>Microsoft Office PowerPoint</Application>
  <PresentationFormat>On-screen Show (4:3)</PresentationFormat>
  <Paragraphs>263</Paragraphs>
  <Slides>46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Bookman Old Style</vt:lpstr>
      <vt:lpstr>Calibri</vt:lpstr>
      <vt:lpstr>Gill Sans MT</vt:lpstr>
      <vt:lpstr>Wingdings</vt:lpstr>
      <vt:lpstr>Wingdings 3</vt:lpstr>
      <vt:lpstr>Origin</vt:lpstr>
      <vt:lpstr>PowerPoint Presentation</vt:lpstr>
      <vt:lpstr>Government Basketball</vt:lpstr>
      <vt:lpstr>ANS  C</vt:lpstr>
      <vt:lpstr>Which of the following principles protects a citizen from imprisonment without trial?</vt:lpstr>
      <vt:lpstr>ANS  C</vt:lpstr>
      <vt:lpstr>ANS  D</vt:lpstr>
      <vt:lpstr>ANS  D</vt:lpstr>
      <vt:lpstr>ANS  C</vt:lpstr>
      <vt:lpstr>ANS  B</vt:lpstr>
      <vt:lpstr>ANS  B</vt:lpstr>
      <vt:lpstr>ANS  B</vt:lpstr>
      <vt:lpstr>ANS  D</vt:lpstr>
      <vt:lpstr>ANS  E</vt:lpstr>
      <vt:lpstr>ANS A</vt:lpstr>
      <vt:lpstr>ANS B</vt:lpstr>
      <vt:lpstr>ANS B</vt:lpstr>
      <vt:lpstr>PowerPoint Presentation</vt:lpstr>
      <vt:lpstr>PowerPoint Presentation</vt:lpstr>
      <vt:lpstr>PowerPoint Presentation</vt:lpstr>
      <vt:lpstr>Which of the following groups is most likely to vote for the Democratic candidates for president? </vt:lpstr>
      <vt:lpstr>The most important influence in determining a person’s political party identification is the person’s </vt:lpstr>
      <vt:lpstr>ANS  E</vt:lpstr>
      <vt:lpstr>ANS  D</vt:lpstr>
      <vt:lpstr>The debates between the Federalists and the Anti-federalists were primarily about which of the following. </vt:lpstr>
      <vt:lpstr>Which of the following constitutional principles most directly addresses the relationship between the national and state government?  </vt:lpstr>
      <vt:lpstr>When none of the presidential candidates receive a majority of votes in the Electoral College, the winner is chosen by the</vt:lpstr>
      <vt:lpstr>The term “split-ticket voting” is most accurately described as</vt:lpstr>
      <vt:lpstr>Which of the following is a clause of the Constitution that gives the federal government broad powers in many policy areas?</vt:lpstr>
      <vt:lpstr>The three points of an iron triangle include</vt:lpstr>
      <vt:lpstr>The McCain-Feingold Act did which of the following?</vt:lpstr>
      <vt:lpstr>Which one of the following groups is MOST likely to participate in an election?</vt:lpstr>
      <vt:lpstr>Which of the following is a concurrent power in the American system of federalism </vt:lpstr>
      <vt:lpstr>All of the following are ways that the legislative branch can check the powers of the executive branch EXCEPT:</vt:lpstr>
      <vt:lpstr>What is an open seat in a congressional election? </vt:lpstr>
      <vt:lpstr>In a federal system of government political power is primarily</vt:lpstr>
      <vt:lpstr>The framers of the constitution left decisions on voting eligibility to the</vt:lpstr>
      <vt:lpstr>Which of the following is a fundamental element of the United States Constitution?</vt:lpstr>
      <vt:lpstr>The main reason why the popular vote and the electoral vote for president may be very different is </vt:lpstr>
      <vt:lpstr>ANS  C</vt:lpstr>
      <vt:lpstr>ANS  A</vt:lpstr>
      <vt:lpstr>A non-litigant group or individual who wants to attempt to influence the court in a particular case can file</vt:lpstr>
      <vt:lpstr>Which of the following federal courts have/has original jurisdiction?</vt:lpstr>
      <vt:lpstr>Which statement best describes American political culture?</vt:lpstr>
      <vt:lpstr>After a bill is introduced in the House of Representatives, what is the next step in the legislative process?</vt:lpstr>
      <vt:lpstr>A filibuster occurs when</vt:lpstr>
      <vt:lpstr>Which of the following was articulated in the War Powers Resolution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 Basketball</dc:title>
  <dc:creator>IT Clone User</dc:creator>
  <cp:lastModifiedBy>CHRISTINE STURGES</cp:lastModifiedBy>
  <cp:revision>172</cp:revision>
  <dcterms:created xsi:type="dcterms:W3CDTF">2013-05-13T11:35:33Z</dcterms:created>
  <dcterms:modified xsi:type="dcterms:W3CDTF">2015-05-05T11:23:56Z</dcterms:modified>
</cp:coreProperties>
</file>