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69242" autoAdjust="0"/>
  </p:normalViewPr>
  <p:slideViewPr>
    <p:cSldViewPr snapToGrid="0">
      <p:cViewPr varScale="1">
        <p:scale>
          <a:sx n="65" d="100"/>
          <a:sy n="65" d="100"/>
        </p:scale>
        <p:origin x="1038" y="60"/>
      </p:cViewPr>
      <p:guideLst/>
    </p:cSldViewPr>
  </p:slideViewPr>
  <p:notesTextViewPr>
    <p:cViewPr>
      <p:scale>
        <a:sx n="1" d="1"/>
        <a:sy n="1" d="1"/>
      </p:scale>
      <p:origin x="0" y="-3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0ECD76D-2EE4-425A-A262-8098A9F52F2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4C58438-07B6-4EC2-9A30-0DD92D0AA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00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58438-07B6-4EC2-9A30-0DD92D0AAA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316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58438-07B6-4EC2-9A30-0DD92D0AAA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38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28BAA0D-205C-4CD3-9976-AE9EF308E9A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03015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58438-07B6-4EC2-9A30-0DD92D0AAA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9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the chart paraphrase the strengths</a:t>
            </a:r>
            <a:r>
              <a:rPr lang="en-US" baseline="0" dirty="0" smtClean="0"/>
              <a:t> and the weaknesses of the </a:t>
            </a:r>
            <a:r>
              <a:rPr lang="en-US" baseline="0" dirty="0" err="1" smtClean="0"/>
              <a:t>AofCs</a:t>
            </a:r>
            <a:r>
              <a:rPr lang="en-US" baseline="0" dirty="0" smtClean="0"/>
              <a:t> </a:t>
            </a:r>
          </a:p>
          <a:p>
            <a:pPr defTabSz="931774"/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58438-07B6-4EC2-9A30-0DD92D0AAA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72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Federalists</a:t>
            </a:r>
            <a:r>
              <a:rPr lang="en-US" dirty="0" smtClean="0"/>
              <a:t>: Fought for the current Constitution</a:t>
            </a:r>
            <a:endParaRPr lang="en-US" dirty="0" smtClean="0"/>
          </a:p>
          <a:p>
            <a:r>
              <a:rPr lang="en-US" dirty="0" smtClean="0"/>
              <a:t>Main fear</a:t>
            </a:r>
            <a:r>
              <a:rPr lang="en-US" dirty="0" smtClean="0"/>
              <a:t>: The </a:t>
            </a:r>
            <a:r>
              <a:rPr lang="en-US" dirty="0" err="1" smtClean="0"/>
              <a:t>AofCs</a:t>
            </a:r>
            <a:r>
              <a:rPr lang="en-US" dirty="0" smtClean="0"/>
              <a:t> did not unite the country</a:t>
            </a:r>
            <a:endParaRPr lang="en-US" dirty="0" smtClean="0"/>
          </a:p>
          <a:p>
            <a:r>
              <a:rPr lang="en-US" dirty="0" smtClean="0"/>
              <a:t>Main Focus at </a:t>
            </a:r>
            <a:r>
              <a:rPr lang="en-US" dirty="0" smtClean="0"/>
              <a:t>Constitutional Convention: creating a strong central gov’t that would unite the states yet allow them to maintain</a:t>
            </a:r>
            <a:r>
              <a:rPr lang="en-US" baseline="0" dirty="0" smtClean="0"/>
              <a:t> autonomy</a:t>
            </a:r>
            <a:r>
              <a:rPr lang="en-US" dirty="0" smtClean="0"/>
              <a:t>  </a:t>
            </a:r>
            <a:endParaRPr lang="en-US" dirty="0" smtClean="0"/>
          </a:p>
          <a:p>
            <a:r>
              <a:rPr lang="en-US" dirty="0" smtClean="0"/>
              <a:t>	Strong</a:t>
            </a:r>
            <a:r>
              <a:rPr lang="en-US" dirty="0" smtClean="0"/>
              <a:t>: central gov’t will</a:t>
            </a:r>
            <a:r>
              <a:rPr lang="en-US" baseline="0" dirty="0" smtClean="0"/>
              <a:t> unify the nation</a:t>
            </a:r>
            <a:endParaRPr lang="en-US" dirty="0" smtClean="0"/>
          </a:p>
          <a:p>
            <a:pPr lvl="1"/>
            <a:r>
              <a:rPr lang="en-US" dirty="0" smtClean="0"/>
              <a:t>	Constitution will strongly define</a:t>
            </a:r>
            <a:r>
              <a:rPr lang="en-US" dirty="0" smtClean="0"/>
              <a:t>: the limited powers of the central gov’t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A-Feds</a:t>
            </a:r>
            <a:r>
              <a:rPr lang="en-US" dirty="0" smtClean="0"/>
              <a:t>: Thought the current Constitution made the central gov’t too</a:t>
            </a:r>
            <a:r>
              <a:rPr lang="en-US" baseline="0" dirty="0" smtClean="0"/>
              <a:t> powerful</a:t>
            </a:r>
            <a:endParaRPr lang="en-US" dirty="0" smtClean="0"/>
          </a:p>
          <a:p>
            <a:r>
              <a:rPr lang="en-US" dirty="0" smtClean="0"/>
              <a:t>Main fear</a:t>
            </a:r>
            <a:r>
              <a:rPr lang="en-US" dirty="0" smtClean="0"/>
              <a:t>: The states and people would lose their rights to the over-reaching,</a:t>
            </a:r>
            <a:r>
              <a:rPr lang="en-US" baseline="0" dirty="0" smtClean="0"/>
              <a:t> too powerful, central gov’t</a:t>
            </a:r>
            <a:endParaRPr lang="en-US" dirty="0" smtClean="0"/>
          </a:p>
          <a:p>
            <a:r>
              <a:rPr lang="en-US" dirty="0" smtClean="0"/>
              <a:t>Main Focus at </a:t>
            </a:r>
            <a:r>
              <a:rPr lang="en-US" dirty="0" smtClean="0"/>
              <a:t>Constitutional Convention: To create a Bill of Rights </a:t>
            </a:r>
          </a:p>
          <a:p>
            <a:r>
              <a:rPr lang="en-US" dirty="0" smtClean="0"/>
              <a:t>	Clearly </a:t>
            </a:r>
            <a:r>
              <a:rPr lang="en-US" dirty="0" smtClean="0"/>
              <a:t>outlines powers </a:t>
            </a:r>
            <a:r>
              <a:rPr lang="en-US" dirty="0" smtClean="0"/>
              <a:t>of </a:t>
            </a:r>
            <a:r>
              <a:rPr lang="en-US" smtClean="0"/>
              <a:t>the</a:t>
            </a:r>
            <a:r>
              <a:rPr lang="en-US" baseline="0" smtClean="0"/>
              <a:t> States</a:t>
            </a:r>
            <a:endParaRPr lang="en-US" dirty="0" smtClean="0"/>
          </a:p>
          <a:p>
            <a:pPr lvl="1"/>
            <a:r>
              <a:rPr lang="en-US" dirty="0" smtClean="0"/>
              <a:t>	A Bill of rights to tell the citizens SPECIFICALLY: what the gov’t will not do to them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048CEA3-7B84-49B5-86FE-3CD44B721803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07373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 Plan: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smtClean="0"/>
          </a:p>
          <a:p>
            <a:endParaRPr lang="en-US" baseline="0" dirty="0" smtClean="0"/>
          </a:p>
          <a:p>
            <a:r>
              <a:rPr lang="en-US" baseline="0" dirty="0" smtClean="0"/>
              <a:t>NJ Plan: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CT Comp: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58438-07B6-4EC2-9A30-0DD92D0AAA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6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9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4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7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3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06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76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64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1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6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1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18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0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6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4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6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8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2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5B2AA-9553-4A0B-94ED-CCA187BA04D5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1EF1E-7017-4649-806E-ED08031CB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31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Government 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Summer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56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Foundations of the American Federation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36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228600"/>
            <a:ext cx="4419600" cy="66294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1</a:t>
            </a:r>
            <a:r>
              <a:rPr lang="en-US" sz="3200" dirty="0" smtClean="0"/>
              <a:t>) Unitary: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3200" dirty="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3200" dirty="0" smtClean="0"/>
              <a:t>2) Confederation: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3200" dirty="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3200" dirty="0" smtClean="0"/>
              <a:t>3) Federal:</a:t>
            </a:r>
          </a:p>
          <a:p>
            <a:pPr lvl="2" eaLnBrk="1" hangingPunct="1"/>
            <a:r>
              <a:rPr lang="en-US" sz="2800" dirty="0" smtClean="0"/>
              <a:t>Direct Democracy:</a:t>
            </a:r>
          </a:p>
          <a:p>
            <a:pPr lvl="2" eaLnBrk="1" hangingPunct="1"/>
            <a:r>
              <a:rPr lang="en-US" sz="2800" dirty="0" smtClean="0"/>
              <a:t>Republic:</a:t>
            </a:r>
          </a:p>
          <a:p>
            <a:pPr eaLnBrk="1" hangingPunct="1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705600" y="609600"/>
            <a:ext cx="11430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/>
              <a:t>1</a:t>
            </a:r>
          </a:p>
        </p:txBody>
      </p:sp>
      <p:sp>
        <p:nvSpPr>
          <p:cNvPr id="6" name="Oval 5"/>
          <p:cNvSpPr/>
          <p:nvPr/>
        </p:nvSpPr>
        <p:spPr>
          <a:xfrm>
            <a:off x="7696200" y="457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477000" y="15240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324600" y="609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43800" y="15240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885832" y="2715904"/>
            <a:ext cx="533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/>
              <a:t>2</a:t>
            </a:r>
          </a:p>
        </p:txBody>
      </p:sp>
      <p:sp>
        <p:nvSpPr>
          <p:cNvPr id="11" name="Oval 10"/>
          <p:cNvSpPr/>
          <p:nvPr/>
        </p:nvSpPr>
        <p:spPr>
          <a:xfrm>
            <a:off x="6858000" y="5105400"/>
            <a:ext cx="5334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/>
              <a:t>3</a:t>
            </a:r>
          </a:p>
        </p:txBody>
      </p:sp>
      <p:sp>
        <p:nvSpPr>
          <p:cNvPr id="12" name="Oval 11"/>
          <p:cNvSpPr/>
          <p:nvPr/>
        </p:nvSpPr>
        <p:spPr>
          <a:xfrm>
            <a:off x="8077200" y="1752600"/>
            <a:ext cx="1066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13" name="Oval 12"/>
          <p:cNvSpPr/>
          <p:nvPr/>
        </p:nvSpPr>
        <p:spPr>
          <a:xfrm>
            <a:off x="8001000" y="3048000"/>
            <a:ext cx="1066800" cy="1073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14" name="Oval 13"/>
          <p:cNvSpPr/>
          <p:nvPr/>
        </p:nvSpPr>
        <p:spPr>
          <a:xfrm>
            <a:off x="9220200" y="3048000"/>
            <a:ext cx="1066800" cy="1073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15" name="Oval 14"/>
          <p:cNvSpPr/>
          <p:nvPr/>
        </p:nvSpPr>
        <p:spPr>
          <a:xfrm>
            <a:off x="9220200" y="1752600"/>
            <a:ext cx="1066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18" name="Oval 17"/>
          <p:cNvSpPr/>
          <p:nvPr/>
        </p:nvSpPr>
        <p:spPr>
          <a:xfrm>
            <a:off x="6328012" y="4495800"/>
            <a:ext cx="5334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19" name="Oval 18"/>
          <p:cNvSpPr/>
          <p:nvPr/>
        </p:nvSpPr>
        <p:spPr>
          <a:xfrm>
            <a:off x="7391400" y="4495800"/>
            <a:ext cx="5334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20" name="Oval 19"/>
          <p:cNvSpPr/>
          <p:nvPr/>
        </p:nvSpPr>
        <p:spPr>
          <a:xfrm>
            <a:off x="7315200" y="5562600"/>
            <a:ext cx="5334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22" name="Oval 21"/>
          <p:cNvSpPr/>
          <p:nvPr/>
        </p:nvSpPr>
        <p:spPr>
          <a:xfrm>
            <a:off x="6359288" y="5562600"/>
            <a:ext cx="5334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14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Consider…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053546" y="1729410"/>
            <a:ext cx="10250557" cy="5029200"/>
          </a:xfrm>
        </p:spPr>
        <p:txBody>
          <a:bodyPr>
            <a:norm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en-US" sz="2800" i="1" dirty="0" smtClean="0"/>
              <a:t>The year is 1781. The Revolutionary War is over. There are now 13 colonies and a few million people without a government. You are a representative of your state at a convention to create the first American government. </a:t>
            </a:r>
          </a:p>
          <a:p>
            <a:pPr>
              <a:buFont typeface="Wingdings 2" panose="05020102010507070707" pitchFamily="18" charset="2"/>
              <a:buNone/>
            </a:pPr>
            <a:endParaRPr lang="en-US" sz="2800" i="1" dirty="0" smtClean="0"/>
          </a:p>
          <a:p>
            <a:pPr>
              <a:buFont typeface="Wingdings 2" panose="05020102010507070707" pitchFamily="18" charset="2"/>
              <a:buNone/>
            </a:pPr>
            <a:r>
              <a:rPr lang="en-US" sz="2800" i="1" dirty="0" smtClean="0"/>
              <a:t>Describe the type of gov’t you will advocate for; where does the power originate? What must you avoid? What must you protect/ensure?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322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80286"/>
            <a:ext cx="10515600" cy="1325563"/>
          </a:xfrm>
        </p:spPr>
        <p:txBody>
          <a:bodyPr/>
          <a:lstStyle/>
          <a:p>
            <a:r>
              <a:rPr lang="en-US" dirty="0" smtClean="0"/>
              <a:t>The Articles of Confederation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305513"/>
              </p:ext>
            </p:extLst>
          </p:nvPr>
        </p:nvGraphicFramePr>
        <p:xfrm>
          <a:off x="838200" y="746882"/>
          <a:ext cx="10515600" cy="5963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60761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Strengths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Weaknesses</a:t>
                      </a:r>
                      <a:endParaRPr lang="en-US" sz="2400" dirty="0"/>
                    </a:p>
                  </a:txBody>
                  <a:tcPr/>
                </a:tc>
              </a:tr>
              <a:tr h="53562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Provided a small _______________ government and gave great power to the______________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280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first political parties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32929" y="1524000"/>
            <a:ext cx="4040188" cy="733425"/>
          </a:xfrm>
        </p:spPr>
        <p:txBody>
          <a:bodyPr/>
          <a:lstStyle/>
          <a:p>
            <a:pPr>
              <a:defRPr/>
            </a:pPr>
            <a:r>
              <a:rPr sz="2800" dirty="0"/>
              <a:t>Federalists</a:t>
            </a:r>
          </a:p>
        </p:txBody>
      </p:sp>
      <p:sp>
        <p:nvSpPr>
          <p:cNvPr id="29700" name="Content Placeholder 3"/>
          <p:cNvSpPr>
            <a:spLocks noGrp="1"/>
          </p:cNvSpPr>
          <p:nvPr>
            <p:ph sz="half" idx="2"/>
          </p:nvPr>
        </p:nvSpPr>
        <p:spPr>
          <a:xfrm>
            <a:off x="632929" y="2471738"/>
            <a:ext cx="5290793" cy="3817937"/>
          </a:xfrm>
        </p:spPr>
        <p:txBody>
          <a:bodyPr/>
          <a:lstStyle/>
          <a:p>
            <a:r>
              <a:rPr lang="en-US" dirty="0" smtClean="0"/>
              <a:t>Main fear:</a:t>
            </a:r>
          </a:p>
          <a:p>
            <a:r>
              <a:rPr lang="en-US" dirty="0" smtClean="0"/>
              <a:t>Main Focus at CC:</a:t>
            </a:r>
          </a:p>
          <a:p>
            <a:pPr lvl="1"/>
            <a:r>
              <a:rPr lang="en-US" dirty="0" smtClean="0"/>
              <a:t>Strong:		will unify the__________</a:t>
            </a:r>
          </a:p>
          <a:p>
            <a:pPr lvl="1"/>
            <a:r>
              <a:rPr lang="en-US" dirty="0" smtClean="0"/>
              <a:t>Constitution will strongly define:</a:t>
            </a:r>
          </a:p>
          <a:p>
            <a:pPr lvl="1">
              <a:buFont typeface="Wingdings" panose="05000000000000000000" pitchFamily="2" charset="2"/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6315076" y="1524000"/>
            <a:ext cx="4041775" cy="731838"/>
          </a:xfrm>
        </p:spPr>
        <p:txBody>
          <a:bodyPr/>
          <a:lstStyle/>
          <a:p>
            <a:pPr>
              <a:defRPr/>
            </a:pPr>
            <a:r>
              <a:rPr lang="en-US" sz="2800" dirty="0"/>
              <a:t>Anti-Federalists</a:t>
            </a:r>
            <a:endParaRPr lang="en-US" dirty="0"/>
          </a:p>
        </p:txBody>
      </p:sp>
      <p:sp>
        <p:nvSpPr>
          <p:cNvPr id="29701" name="Content Placeholder 4"/>
          <p:cNvSpPr>
            <a:spLocks noGrp="1"/>
          </p:cNvSpPr>
          <p:nvPr>
            <p:ph sz="quarter" idx="4"/>
          </p:nvPr>
        </p:nvSpPr>
        <p:spPr>
          <a:xfrm>
            <a:off x="6324599" y="2471738"/>
            <a:ext cx="4754217" cy="3821112"/>
          </a:xfrm>
        </p:spPr>
        <p:txBody>
          <a:bodyPr/>
          <a:lstStyle/>
          <a:p>
            <a:r>
              <a:rPr lang="en-US" dirty="0" smtClean="0"/>
              <a:t>Main fear:</a:t>
            </a:r>
          </a:p>
          <a:p>
            <a:r>
              <a:rPr lang="en-US" dirty="0" smtClean="0"/>
              <a:t>Main Focus at CC:</a:t>
            </a:r>
          </a:p>
          <a:p>
            <a:pPr lvl="1"/>
            <a:r>
              <a:rPr lang="en-US" dirty="0" err="1" smtClean="0"/>
              <a:t>Clearly________powers</a:t>
            </a:r>
            <a:r>
              <a:rPr lang="en-US" dirty="0" smtClean="0"/>
              <a:t> of the_______</a:t>
            </a:r>
          </a:p>
          <a:p>
            <a:pPr lvl="1"/>
            <a:r>
              <a:rPr lang="en-US" dirty="0" smtClean="0"/>
              <a:t>A _____</a:t>
            </a:r>
            <a:r>
              <a:rPr lang="en-US" dirty="0" err="1" smtClean="0"/>
              <a:t>of_______to</a:t>
            </a:r>
            <a:r>
              <a:rPr lang="en-US" dirty="0" smtClean="0"/>
              <a:t> tell the citizens SPECIFICALLY: </a:t>
            </a:r>
          </a:p>
        </p:txBody>
      </p:sp>
    </p:spTree>
    <p:extLst>
      <p:ext uri="{BB962C8B-B14F-4D97-AF65-F5344CB8AC3E}">
        <p14:creationId xmlns:p14="http://schemas.microsoft.com/office/powerpoint/2010/main" val="31733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2"/>
          <p:cNvSpPr>
            <a:spLocks noChangeArrowheads="1"/>
          </p:cNvSpPr>
          <p:nvPr/>
        </p:nvSpPr>
        <p:spPr bwMode="auto">
          <a:xfrm>
            <a:off x="1524000" y="4419600"/>
            <a:ext cx="9144000" cy="24384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1524000" y="0"/>
            <a:ext cx="4114800" cy="4648200"/>
          </a:xfrm>
          <a:prstGeom prst="downArrowCallout">
            <a:avLst>
              <a:gd name="adj1" fmla="val 25000"/>
              <a:gd name="adj2" fmla="val 25000"/>
              <a:gd name="adj3" fmla="val 18827"/>
              <a:gd name="adj4" fmla="val 66667"/>
            </a:avLst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  <p:sp>
        <p:nvSpPr>
          <p:cNvPr id="30724" name="WordArt 7"/>
          <p:cNvSpPr>
            <a:spLocks noChangeArrowheads="1" noChangeShapeType="1" noTextEdit="1"/>
          </p:cNvSpPr>
          <p:nvPr/>
        </p:nvSpPr>
        <p:spPr bwMode="auto">
          <a:xfrm>
            <a:off x="1524000" y="3124200"/>
            <a:ext cx="4064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 panose="020B0A04020102020204" pitchFamily="34" charset="0"/>
              </a:rPr>
              <a:t>Virginia Plan</a:t>
            </a:r>
          </a:p>
        </p:txBody>
      </p:sp>
      <p:sp>
        <p:nvSpPr>
          <p:cNvPr id="30725" name="AutoShape 8"/>
          <p:cNvSpPr>
            <a:spLocks noChangeArrowheads="1"/>
          </p:cNvSpPr>
          <p:nvPr/>
        </p:nvSpPr>
        <p:spPr bwMode="auto">
          <a:xfrm>
            <a:off x="6553200" y="0"/>
            <a:ext cx="4114800" cy="4648200"/>
          </a:xfrm>
          <a:prstGeom prst="downArrowCallout">
            <a:avLst>
              <a:gd name="adj1" fmla="val 25000"/>
              <a:gd name="adj2" fmla="val 25000"/>
              <a:gd name="adj3" fmla="val 18827"/>
              <a:gd name="adj4" fmla="val 66667"/>
            </a:avLst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  <p:sp>
        <p:nvSpPr>
          <p:cNvPr id="30726" name="WordArt 11"/>
          <p:cNvSpPr>
            <a:spLocks noChangeArrowheads="1" noChangeShapeType="1" noTextEdit="1"/>
          </p:cNvSpPr>
          <p:nvPr/>
        </p:nvSpPr>
        <p:spPr bwMode="auto">
          <a:xfrm>
            <a:off x="6527800" y="3124200"/>
            <a:ext cx="4064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 panose="020B0A04020102020204" pitchFamily="34" charset="0"/>
              </a:rPr>
              <a:t>New Jersey Plan</a:t>
            </a:r>
          </a:p>
        </p:txBody>
      </p:sp>
      <p:sp>
        <p:nvSpPr>
          <p:cNvPr id="5130" name="Text Box 14"/>
          <p:cNvSpPr txBox="1">
            <a:spLocks noChangeArrowheads="1"/>
          </p:cNvSpPr>
          <p:nvPr/>
        </p:nvSpPr>
        <p:spPr bwMode="auto">
          <a:xfrm>
            <a:off x="1524000" y="4724401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 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0728" name="WordArt 11"/>
          <p:cNvSpPr>
            <a:spLocks noChangeArrowheads="1" noChangeShapeType="1" noTextEdit="1"/>
          </p:cNvSpPr>
          <p:nvPr/>
        </p:nvSpPr>
        <p:spPr bwMode="auto">
          <a:xfrm>
            <a:off x="4114800" y="4076700"/>
            <a:ext cx="4064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 panose="020B0A04020102020204" pitchFamily="34" charset="0"/>
              </a:rPr>
              <a:t>Connecticut Compromise</a:t>
            </a:r>
          </a:p>
        </p:txBody>
      </p:sp>
    </p:spTree>
    <p:extLst>
      <p:ext uri="{BB962C8B-B14F-4D97-AF65-F5344CB8AC3E}">
        <p14:creationId xmlns:p14="http://schemas.microsoft.com/office/powerpoint/2010/main" val="425163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Custom 3">
      <a:dk1>
        <a:srgbClr val="2376B8"/>
      </a:dk1>
      <a:lt1>
        <a:srgbClr val="B6D7F1"/>
      </a:lt1>
      <a:dk2>
        <a:srgbClr val="174E7B"/>
      </a:dk2>
      <a:lt2>
        <a:srgbClr val="B6D7F1"/>
      </a:lt2>
      <a:accent1>
        <a:srgbClr val="DF2E28"/>
      </a:accent1>
      <a:accent2>
        <a:srgbClr val="0070C0"/>
      </a:accent2>
      <a:accent3>
        <a:srgbClr val="EB817E"/>
      </a:accent3>
      <a:accent4>
        <a:srgbClr val="FFFFFF"/>
      </a:accent4>
      <a:accent5>
        <a:srgbClr val="C6330E"/>
      </a:accent5>
      <a:accent6>
        <a:srgbClr val="4A9BDC"/>
      </a:accent6>
      <a:hlink>
        <a:srgbClr val="2272B1"/>
      </a:hlink>
      <a:folHlink>
        <a:srgbClr val="FFFF00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196</TotalTime>
  <Words>232</Words>
  <Application>Microsoft Office PowerPoint</Application>
  <PresentationFormat>Widescreen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Arial Black</vt:lpstr>
      <vt:lpstr>Calibri</vt:lpstr>
      <vt:lpstr>Century Gothic</vt:lpstr>
      <vt:lpstr>Wingdings</vt:lpstr>
      <vt:lpstr>Wingdings 2</vt:lpstr>
      <vt:lpstr>Vapor Trail</vt:lpstr>
      <vt:lpstr>Government CA</vt:lpstr>
      <vt:lpstr>Foundations of the American Federation</vt:lpstr>
      <vt:lpstr>PowerPoint Presentation</vt:lpstr>
      <vt:lpstr>Consider…</vt:lpstr>
      <vt:lpstr>The Articles of Confederation</vt:lpstr>
      <vt:lpstr>The first political parties</vt:lpstr>
      <vt:lpstr>PowerPoint Presentation</vt:lpstr>
    </vt:vector>
  </TitlesOfParts>
  <Company>Topeka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Government CA</dc:title>
  <dc:creator>csturge</dc:creator>
  <cp:lastModifiedBy>csturge</cp:lastModifiedBy>
  <cp:revision>15</cp:revision>
  <cp:lastPrinted>2014-06-11T12:52:22Z</cp:lastPrinted>
  <dcterms:created xsi:type="dcterms:W3CDTF">2014-06-09T19:16:35Z</dcterms:created>
  <dcterms:modified xsi:type="dcterms:W3CDTF">2014-06-11T16:31:08Z</dcterms:modified>
</cp:coreProperties>
</file>