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0" r:id="rId3"/>
    <p:sldId id="257" r:id="rId4"/>
    <p:sldId id="258" r:id="rId5"/>
    <p:sldId id="259" r:id="rId6"/>
    <p:sldId id="261" r:id="rId7"/>
    <p:sldId id="262" r:id="rId8"/>
    <p:sldId id="263" r:id="rId9"/>
    <p:sldId id="264" r:id="rId10"/>
    <p:sldId id="265" r:id="rId11"/>
    <p:sldId id="266"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F20C2CE-415B-4541-905A-2A1CFD3497D6}" type="datetimeFigureOut">
              <a:rPr lang="en-US" smtClean="0"/>
              <a:t>9/10/2012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0E72EA6-25F5-45F8-8F9E-C9ED3A053B3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solidFill>
                  <a:schemeClr val="bg1"/>
                </a:solidFill>
              </a:rPr>
              <a:t>Senate focuses on: </a:t>
            </a:r>
            <a:r>
              <a:rPr lang="en-US" b="1" dirty="0" smtClean="0">
                <a:solidFill>
                  <a:schemeClr val="bg1"/>
                </a:solidFill>
              </a:rPr>
              <a:t>War and Conquest</a:t>
            </a:r>
            <a:endParaRPr lang="en-US" dirty="0" smtClean="0">
              <a:solidFill>
                <a:schemeClr val="bg1"/>
              </a:solidFill>
            </a:endParaRPr>
          </a:p>
          <a:p>
            <a:pPr lvl="1" eaLnBrk="1" hangingPunct="1">
              <a:spcBef>
                <a:spcPct val="0"/>
              </a:spcBef>
            </a:pPr>
            <a:r>
              <a:rPr lang="en-US" dirty="0" smtClean="0">
                <a:solidFill>
                  <a:schemeClr val="bg1"/>
                </a:solidFill>
              </a:rPr>
              <a:t>Ignore the </a:t>
            </a:r>
            <a:r>
              <a:rPr lang="en-US" b="1" dirty="0" smtClean="0">
                <a:solidFill>
                  <a:schemeClr val="bg1"/>
                </a:solidFill>
              </a:rPr>
              <a:t>people</a:t>
            </a:r>
            <a:endParaRPr lang="en-US" dirty="0" smtClean="0">
              <a:solidFill>
                <a:schemeClr val="bg1"/>
              </a:solidFill>
            </a:endParaRPr>
          </a:p>
          <a:p>
            <a:pPr lvl="1" eaLnBrk="1" hangingPunct="1">
              <a:spcBef>
                <a:spcPct val="0"/>
              </a:spcBef>
            </a:pPr>
            <a:r>
              <a:rPr lang="en-US" dirty="0" smtClean="0">
                <a:solidFill>
                  <a:schemeClr val="bg1"/>
                </a:solidFill>
              </a:rPr>
              <a:t>Raise </a:t>
            </a:r>
            <a:r>
              <a:rPr lang="en-US" b="1" dirty="0" smtClean="0">
                <a:solidFill>
                  <a:schemeClr val="bg1"/>
                </a:solidFill>
              </a:rPr>
              <a:t>taxes</a:t>
            </a:r>
            <a:endParaRPr lang="en-US" dirty="0" smtClean="0">
              <a:solidFill>
                <a:schemeClr val="bg1"/>
              </a:solidFill>
            </a:endParaRPr>
          </a:p>
          <a:p>
            <a:pPr eaLnBrk="1" hangingPunct="1">
              <a:spcBef>
                <a:spcPct val="0"/>
              </a:spcBef>
            </a:pPr>
            <a:r>
              <a:rPr lang="en-US" dirty="0" smtClean="0">
                <a:solidFill>
                  <a:schemeClr val="bg1"/>
                </a:solidFill>
              </a:rPr>
              <a:t>Military leaders </a:t>
            </a:r>
            <a:r>
              <a:rPr lang="en-US" b="1" dirty="0" smtClean="0">
                <a:solidFill>
                  <a:schemeClr val="bg1"/>
                </a:solidFill>
              </a:rPr>
              <a:t>take care </a:t>
            </a:r>
            <a:r>
              <a:rPr lang="en-US" dirty="0" smtClean="0">
                <a:solidFill>
                  <a:schemeClr val="bg1"/>
                </a:solidFill>
              </a:rPr>
              <a:t>of their people</a:t>
            </a:r>
          </a:p>
          <a:p>
            <a:pPr lvl="1" eaLnBrk="1" hangingPunct="1">
              <a:spcBef>
                <a:spcPct val="0"/>
              </a:spcBef>
            </a:pPr>
            <a:r>
              <a:rPr lang="en-US" dirty="0" smtClean="0">
                <a:solidFill>
                  <a:schemeClr val="bg1"/>
                </a:solidFill>
              </a:rPr>
              <a:t>Offer soldiers</a:t>
            </a:r>
            <a:r>
              <a:rPr lang="en-US" b="1" dirty="0" smtClean="0">
                <a:solidFill>
                  <a:schemeClr val="bg1"/>
                </a:solidFill>
              </a:rPr>
              <a:t> land</a:t>
            </a:r>
          </a:p>
          <a:p>
            <a:pPr lvl="1" eaLnBrk="1" hangingPunct="1">
              <a:spcBef>
                <a:spcPct val="0"/>
              </a:spcBef>
            </a:pPr>
            <a:r>
              <a:rPr lang="en-US" dirty="0" smtClean="0">
                <a:solidFill>
                  <a:schemeClr val="bg1"/>
                </a:solidFill>
              </a:rPr>
              <a:t>Protection</a:t>
            </a:r>
          </a:p>
          <a:p>
            <a:pPr lvl="1" eaLnBrk="1" hangingPunct="1">
              <a:spcBef>
                <a:spcPct val="0"/>
              </a:spcBef>
            </a:pPr>
            <a:r>
              <a:rPr lang="en-US" dirty="0" smtClean="0">
                <a:solidFill>
                  <a:schemeClr val="bg1"/>
                </a:solidFill>
              </a:rPr>
              <a:t>A: </a:t>
            </a:r>
            <a:r>
              <a:rPr lang="en-US" b="1" dirty="0" smtClean="0">
                <a:solidFill>
                  <a:schemeClr val="bg1"/>
                </a:solidFill>
              </a:rPr>
              <a:t>way to support their families</a:t>
            </a:r>
          </a:p>
          <a:p>
            <a:pPr lvl="1" eaLnBrk="1" hangingPunct="1">
              <a:spcBef>
                <a:spcPct val="0"/>
              </a:spcBef>
            </a:pPr>
            <a:endParaRPr lang="en-US" b="1" dirty="0" smtClean="0"/>
          </a:p>
          <a:p>
            <a:pPr lvl="1" eaLnBrk="1" hangingPunct="1">
              <a:spcBef>
                <a:spcPct val="0"/>
              </a:spcBef>
            </a:pPr>
            <a:r>
              <a:rPr lang="en-US" i="1" dirty="0" smtClean="0"/>
              <a:t>FYI It is important to understand that all male Roman citizens were required to spend some time in military service if they were able; they were called citizen soldiers and would be similar to our National Guard (they had other jobs and obligations but fought when called upon). But when these citizen soldiers became more loyal to their commanders than their government officials, they started living their whole lives for these men. The citizen soldiers became full time soldiers…but not for Rome…for their specific commander.</a:t>
            </a:r>
            <a:endParaRPr lang="en-US" i="1" dirty="0" smtClean="0">
              <a:solidFill>
                <a:schemeClr val="bg1"/>
              </a:solidFill>
            </a:endParaRP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81ACED-0BAC-488F-BCDE-5F26AF11B04B}" type="slidenum">
              <a:rPr lang="en-US" smtClean="0"/>
              <a:pPr/>
              <a:t>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solidFill>
                  <a:schemeClr val="bg1"/>
                </a:solidFill>
              </a:rPr>
              <a:t>Caesar is a </a:t>
            </a:r>
            <a:r>
              <a:rPr lang="en-US" b="1" smtClean="0">
                <a:solidFill>
                  <a:schemeClr val="bg1"/>
                </a:solidFill>
              </a:rPr>
              <a:t>VERY</a:t>
            </a:r>
            <a:r>
              <a:rPr lang="en-US" smtClean="0">
                <a:solidFill>
                  <a:schemeClr val="bg1"/>
                </a:solidFill>
              </a:rPr>
              <a:t>! popular military leader</a:t>
            </a:r>
          </a:p>
          <a:p>
            <a:pPr eaLnBrk="1" hangingPunct="1">
              <a:spcBef>
                <a:spcPct val="0"/>
              </a:spcBef>
            </a:pPr>
            <a:r>
              <a:rPr lang="en-US" smtClean="0">
                <a:solidFill>
                  <a:schemeClr val="bg1"/>
                </a:solidFill>
              </a:rPr>
              <a:t>Caesar quickly gained a loyal</a:t>
            </a:r>
            <a:r>
              <a:rPr lang="en-US" b="1" smtClean="0">
                <a:solidFill>
                  <a:schemeClr val="bg1"/>
                </a:solidFill>
              </a:rPr>
              <a:t> following</a:t>
            </a:r>
          </a:p>
          <a:p>
            <a:pPr eaLnBrk="1" hangingPunct="1">
              <a:spcBef>
                <a:spcPct val="0"/>
              </a:spcBef>
            </a:pPr>
            <a:r>
              <a:rPr lang="en-US" smtClean="0">
                <a:solidFill>
                  <a:schemeClr val="bg1"/>
                </a:solidFill>
              </a:rPr>
              <a:t>Forces the Senate: </a:t>
            </a:r>
            <a:r>
              <a:rPr lang="en-US" b="1" smtClean="0">
                <a:solidFill>
                  <a:schemeClr val="bg1"/>
                </a:solidFill>
              </a:rPr>
              <a:t>to make him dictator for life</a:t>
            </a:r>
            <a:endParaRPr lang="en-US" smtClean="0">
              <a:solidFill>
                <a:schemeClr val="bg1"/>
              </a:solidFill>
            </a:endParaRPr>
          </a:p>
          <a:p>
            <a:pPr eaLnBrk="1" hangingPunct="1">
              <a:spcBef>
                <a:spcPct val="0"/>
              </a:spcBef>
            </a:pPr>
            <a:r>
              <a:rPr lang="en-US" smtClean="0">
                <a:solidFill>
                  <a:schemeClr val="bg1"/>
                </a:solidFill>
              </a:rPr>
              <a:t>Makes</a:t>
            </a:r>
            <a:r>
              <a:rPr lang="en-US" b="1" smtClean="0">
                <a:solidFill>
                  <a:schemeClr val="bg1"/>
                </a:solidFill>
              </a:rPr>
              <a:t> reforms </a:t>
            </a:r>
            <a:r>
              <a:rPr lang="en-US" smtClean="0">
                <a:solidFill>
                  <a:schemeClr val="bg1"/>
                </a:solidFill>
              </a:rPr>
              <a:t>to help Romans</a:t>
            </a:r>
          </a:p>
          <a:p>
            <a:pPr lvl="1" eaLnBrk="1" hangingPunct="1">
              <a:spcBef>
                <a:spcPct val="0"/>
              </a:spcBef>
            </a:pPr>
            <a:r>
              <a:rPr lang="en-US" smtClean="0">
                <a:solidFill>
                  <a:schemeClr val="bg1"/>
                </a:solidFill>
              </a:rPr>
              <a:t>Creates</a:t>
            </a:r>
            <a:r>
              <a:rPr lang="en-US" b="1" smtClean="0">
                <a:solidFill>
                  <a:schemeClr val="bg1"/>
                </a:solidFill>
              </a:rPr>
              <a:t> jobs</a:t>
            </a:r>
          </a:p>
          <a:p>
            <a:pPr lvl="1" eaLnBrk="1" hangingPunct="1">
              <a:spcBef>
                <a:spcPct val="0"/>
              </a:spcBef>
            </a:pPr>
            <a:r>
              <a:rPr lang="en-US" smtClean="0">
                <a:solidFill>
                  <a:schemeClr val="bg1"/>
                </a:solidFill>
              </a:rPr>
              <a:t>Grants</a:t>
            </a:r>
            <a:r>
              <a:rPr lang="en-US" b="1" smtClean="0">
                <a:solidFill>
                  <a:schemeClr val="bg1"/>
                </a:solidFill>
              </a:rPr>
              <a:t> citizenship </a:t>
            </a:r>
            <a:r>
              <a:rPr lang="en-US" smtClean="0">
                <a:solidFill>
                  <a:schemeClr val="bg1"/>
                </a:solidFill>
              </a:rPr>
              <a:t>to more ppl</a:t>
            </a:r>
          </a:p>
          <a:p>
            <a:pPr lvl="1" eaLnBrk="1" hangingPunct="1">
              <a:spcBef>
                <a:spcPct val="0"/>
              </a:spcBef>
            </a:pPr>
            <a:endParaRPr lang="en-US" smtClean="0">
              <a:solidFill>
                <a:schemeClr val="bg1"/>
              </a:solidFill>
            </a:endParaRPr>
          </a:p>
          <a:p>
            <a:pPr lvl="1" eaLnBrk="1" hangingPunct="1">
              <a:spcBef>
                <a:spcPct val="0"/>
              </a:spcBef>
            </a:pPr>
            <a:r>
              <a:rPr lang="en-US" i="1" smtClean="0">
                <a:solidFill>
                  <a:schemeClr val="bg1"/>
                </a:solidFill>
              </a:rPr>
              <a:t>FYI Caesar had the power to do all of this b/c he had the support of the Roman people, tired of a corrupt and ineffective gov’t, behind him. The Senate did want to make Caesar dictator for life; not only did they value the system of gov’t they had created (the Republic) they didn’t want to lose their power. They also knew Caesar's loyal supporters could overthrow the gov’t if provoked. Caesar did keep the senate as advisors but they had very little real power.    </a:t>
            </a:r>
          </a:p>
          <a:p>
            <a:pPr eaLnBrk="1" hangingPunct="1">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93A3FF-EDDA-4725-B711-1208D32040BA}" type="slidenum">
              <a:rPr lang="en-US" smtClean="0"/>
              <a:pPr/>
              <a:t>10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10000"/>
          </a:bodyPr>
          <a:lstStyle/>
          <a:p>
            <a:pPr marL="349415" indent="-349415">
              <a:spcBef>
                <a:spcPct val="20000"/>
              </a:spcBef>
              <a:buFontTx/>
              <a:buChar char="•"/>
              <a:defRPr/>
            </a:pPr>
            <a:r>
              <a:rPr lang="en-US" sz="3300" kern="0" dirty="0">
                <a:solidFill>
                  <a:schemeClr val="bg1"/>
                </a:solidFill>
              </a:rPr>
              <a:t>Caesar rules </a:t>
            </a:r>
            <a:r>
              <a:rPr lang="en-US" sz="3300" b="1" kern="0" dirty="0">
                <a:solidFill>
                  <a:schemeClr val="bg1"/>
                </a:solidFill>
              </a:rPr>
              <a:t>4-5</a:t>
            </a:r>
            <a:r>
              <a:rPr lang="en-US" sz="3300" kern="0" dirty="0">
                <a:solidFill>
                  <a:schemeClr val="bg1"/>
                </a:solidFill>
              </a:rPr>
              <a:t> years</a:t>
            </a:r>
          </a:p>
          <a:p>
            <a:pPr marL="349415" indent="-349415">
              <a:spcBef>
                <a:spcPct val="20000"/>
              </a:spcBef>
              <a:buFontTx/>
              <a:buChar char="•"/>
              <a:defRPr/>
            </a:pPr>
            <a:r>
              <a:rPr lang="en-US" sz="3300" kern="0" dirty="0">
                <a:solidFill>
                  <a:schemeClr val="bg1"/>
                </a:solidFill>
              </a:rPr>
              <a:t>Caesar’s enemies, most in the</a:t>
            </a:r>
            <a:r>
              <a:rPr lang="en-US" sz="3300" b="1" kern="0" dirty="0">
                <a:solidFill>
                  <a:schemeClr val="bg1"/>
                </a:solidFill>
              </a:rPr>
              <a:t> Senate</a:t>
            </a:r>
            <a:r>
              <a:rPr lang="en-US" sz="3300" kern="0" dirty="0">
                <a:solidFill>
                  <a:schemeClr val="bg1"/>
                </a:solidFill>
              </a:rPr>
              <a:t>, fear he is becoming: </a:t>
            </a:r>
            <a:r>
              <a:rPr lang="en-US" sz="3300" b="1" kern="0" dirty="0">
                <a:solidFill>
                  <a:schemeClr val="bg1"/>
                </a:solidFill>
              </a:rPr>
              <a:t>too powerful</a:t>
            </a:r>
            <a:endParaRPr lang="en-US" sz="3300" kern="0" dirty="0">
              <a:solidFill>
                <a:schemeClr val="bg1"/>
              </a:solidFill>
            </a:endParaRPr>
          </a:p>
          <a:p>
            <a:pPr marL="815302" lvl="1" indent="-349415">
              <a:spcBef>
                <a:spcPct val="20000"/>
              </a:spcBef>
              <a:buFontTx/>
              <a:buChar char="•"/>
              <a:defRPr/>
            </a:pPr>
            <a:r>
              <a:rPr lang="en-US" sz="3300" kern="0" dirty="0">
                <a:solidFill>
                  <a:schemeClr val="bg1"/>
                </a:solidFill>
              </a:rPr>
              <a:t>Want to restore: </a:t>
            </a:r>
            <a:r>
              <a:rPr lang="en-US" sz="3300" b="1" kern="0" dirty="0">
                <a:solidFill>
                  <a:schemeClr val="bg1"/>
                </a:solidFill>
              </a:rPr>
              <a:t>the Republic</a:t>
            </a:r>
            <a:endParaRPr lang="en-US" sz="3300" kern="0" dirty="0">
              <a:solidFill>
                <a:schemeClr val="bg1"/>
              </a:solidFill>
            </a:endParaRPr>
          </a:p>
          <a:p>
            <a:pPr marL="815302" lvl="1" indent="-349415">
              <a:spcBef>
                <a:spcPct val="20000"/>
              </a:spcBef>
              <a:buFontTx/>
              <a:buChar char="•"/>
              <a:defRPr/>
            </a:pPr>
            <a:r>
              <a:rPr lang="en-US" sz="3300" kern="0" dirty="0">
                <a:solidFill>
                  <a:schemeClr val="bg1"/>
                </a:solidFill>
              </a:rPr>
              <a:t>Plot to: </a:t>
            </a:r>
            <a:r>
              <a:rPr lang="en-US" sz="3300" b="1" kern="0" dirty="0">
                <a:solidFill>
                  <a:schemeClr val="bg1"/>
                </a:solidFill>
              </a:rPr>
              <a:t>kill, or assassinate, Caesar</a:t>
            </a:r>
          </a:p>
          <a:p>
            <a:pPr marL="349415" indent="-349415">
              <a:spcBef>
                <a:spcPct val="20000"/>
              </a:spcBef>
              <a:buFontTx/>
              <a:buChar char="•"/>
              <a:defRPr/>
            </a:pPr>
            <a:r>
              <a:rPr lang="en-US" sz="3300" kern="0" dirty="0">
                <a:solidFill>
                  <a:schemeClr val="bg1"/>
                </a:solidFill>
              </a:rPr>
              <a:t>Civil War Follows: </a:t>
            </a:r>
            <a:r>
              <a:rPr lang="en-US" sz="3300" b="1" kern="0" dirty="0">
                <a:solidFill>
                  <a:schemeClr val="bg1"/>
                </a:solidFill>
              </a:rPr>
              <a:t>the assassination</a:t>
            </a:r>
            <a:endParaRPr lang="en-US" sz="3300" kern="0" dirty="0">
              <a:solidFill>
                <a:schemeClr val="bg1"/>
              </a:solidFill>
            </a:endParaRPr>
          </a:p>
          <a:p>
            <a:pPr>
              <a:defRPr/>
            </a:pPr>
            <a:endParaRPr lang="en-US" dirty="0"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72C39F-64BD-4770-8FB7-452B51AE94C8}" type="slidenum">
              <a:rPr lang="en-US" smtClean="0"/>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BECA97E8-E378-4DB2-B31E-75621D089311}"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2C11E-E553-40BD-B29C-D2B9FB568729}"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CA97E8-E378-4DB2-B31E-75621D089311}"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CA97E8-E378-4DB2-B31E-75621D089311}" type="datetimeFigureOut">
              <a:rPr lang="en-US" smtClean="0"/>
              <a:pPr/>
              <a:t>9/10/2012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CA97E8-E378-4DB2-B31E-75621D089311}"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CA97E8-E378-4DB2-B31E-75621D089311}"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D2C11E-E553-40BD-B29C-D2B9FB56872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CA97E8-E378-4DB2-B31E-75621D089311}"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CA97E8-E378-4DB2-B31E-75621D089311}" type="datetimeFigureOut">
              <a:rPr lang="en-US" smtClean="0"/>
              <a:pPr/>
              <a:t>9/10/2012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CA97E8-E378-4DB2-B31E-75621D089311}" type="datetimeFigureOut">
              <a:rPr lang="en-US" smtClean="0"/>
              <a:pPr/>
              <a:t>9/10/2012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CA97E8-E378-4DB2-B31E-75621D089311}" type="datetimeFigureOut">
              <a:rPr lang="en-US" smtClean="0"/>
              <a:pPr/>
              <a:t>9/10/2012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D2C11E-E553-40BD-B29C-D2B9FB5687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CA97E8-E378-4DB2-B31E-75621D089311}"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D2C11E-E553-40BD-B29C-D2B9FB568729}"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ECA97E8-E378-4DB2-B31E-75621D089311}" type="datetimeFigureOut">
              <a:rPr lang="en-US" smtClean="0"/>
              <a:pPr/>
              <a:t>9/10/2012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ED2C11E-E553-40BD-B29C-D2B9FB56872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ECA97E8-E378-4DB2-B31E-75621D089311}" type="datetimeFigureOut">
              <a:rPr lang="en-US" smtClean="0"/>
              <a:pPr/>
              <a:t>9/10/2012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ED2C11E-E553-40BD-B29C-D2B9FB5687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Greece and Rome</a:t>
            </a:r>
            <a:endParaRPr lang="en-US" dirty="0"/>
          </a:p>
        </p:txBody>
      </p:sp>
      <p:sp>
        <p:nvSpPr>
          <p:cNvPr id="3" name="Subtitle 2"/>
          <p:cNvSpPr>
            <a:spLocks noGrp="1"/>
          </p:cNvSpPr>
          <p:nvPr>
            <p:ph type="subTitle" idx="1"/>
          </p:nvPr>
        </p:nvSpPr>
        <p:spPr/>
        <p:txBody>
          <a:bodyPr/>
          <a:lstStyle/>
          <a:p>
            <a:r>
              <a:rPr lang="en-US" dirty="0" smtClean="0"/>
              <a:t>The Dawn of Western Civilization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152400"/>
            <a:ext cx="7772400" cy="1143000"/>
          </a:xfrm>
        </p:spPr>
        <p:txBody>
          <a:bodyPr/>
          <a:lstStyle/>
          <a:p>
            <a:pPr eaLnBrk="1" hangingPunct="1"/>
            <a:r>
              <a:rPr lang="en-US" smtClean="0">
                <a:solidFill>
                  <a:schemeClr val="bg1"/>
                </a:solidFill>
              </a:rPr>
              <a:t>Julius Caesar </a:t>
            </a:r>
          </a:p>
        </p:txBody>
      </p:sp>
      <p:sp>
        <p:nvSpPr>
          <p:cNvPr id="6147" name="Rectangle 3"/>
          <p:cNvSpPr>
            <a:spLocks noGrp="1" noChangeArrowheads="1"/>
          </p:cNvSpPr>
          <p:nvPr>
            <p:ph type="body" idx="1"/>
          </p:nvPr>
        </p:nvSpPr>
        <p:spPr>
          <a:xfrm>
            <a:off x="0" y="1371600"/>
            <a:ext cx="4800600" cy="5867400"/>
          </a:xfrm>
        </p:spPr>
        <p:txBody>
          <a:bodyPr/>
          <a:lstStyle/>
          <a:p>
            <a:pPr eaLnBrk="1" hangingPunct="1"/>
            <a:r>
              <a:rPr lang="en-US" dirty="0" smtClean="0"/>
              <a:t>Caesar is a _____! popular military leader</a:t>
            </a:r>
          </a:p>
          <a:p>
            <a:pPr eaLnBrk="1" hangingPunct="1"/>
            <a:r>
              <a:rPr lang="en-US" dirty="0" smtClean="0"/>
              <a:t>Caesar quickly gained a loyal___________</a:t>
            </a:r>
          </a:p>
          <a:p>
            <a:pPr eaLnBrk="1" hangingPunct="1"/>
            <a:r>
              <a:rPr lang="en-US" dirty="0" smtClean="0"/>
              <a:t>Forces the Senate:</a:t>
            </a:r>
          </a:p>
          <a:p>
            <a:pPr eaLnBrk="1" hangingPunct="1"/>
            <a:r>
              <a:rPr lang="en-US" dirty="0" err="1" smtClean="0"/>
              <a:t>Makes______to</a:t>
            </a:r>
            <a:r>
              <a:rPr lang="en-US" dirty="0" smtClean="0"/>
              <a:t> help Romans</a:t>
            </a:r>
          </a:p>
          <a:p>
            <a:pPr lvl="1" eaLnBrk="1" hangingPunct="1"/>
            <a:r>
              <a:rPr lang="en-US" dirty="0" smtClean="0"/>
              <a:t>Creates____</a:t>
            </a:r>
          </a:p>
          <a:p>
            <a:pPr lvl="1" eaLnBrk="1" hangingPunct="1"/>
            <a:r>
              <a:rPr lang="en-US" dirty="0" err="1" smtClean="0"/>
              <a:t>Grants________to</a:t>
            </a:r>
            <a:r>
              <a:rPr lang="en-US" dirty="0" smtClean="0"/>
              <a:t> more </a:t>
            </a:r>
            <a:r>
              <a:rPr lang="en-US" dirty="0" err="1" smtClean="0"/>
              <a:t>ppl</a:t>
            </a:r>
            <a:endParaRPr lang="en-US" dirty="0" smtClean="0"/>
          </a:p>
          <a:p>
            <a:pPr lvl="1" eaLnBrk="1" hangingPunct="1">
              <a:buFontTx/>
              <a:buNone/>
            </a:pPr>
            <a:endParaRPr lang="en-US" dirty="0" smtClean="0"/>
          </a:p>
          <a:p>
            <a:pPr lvl="1" eaLnBrk="1" hangingPunct="1">
              <a:buFontTx/>
              <a:buNone/>
            </a:pPr>
            <a:endParaRPr lang="en-US" dirty="0" smtClean="0">
              <a:solidFill>
                <a:schemeClr val="bg1"/>
              </a:solidFill>
            </a:endParaRPr>
          </a:p>
        </p:txBody>
      </p:sp>
      <p:pic>
        <p:nvPicPr>
          <p:cNvPr id="6148" name="Picture 5" descr="http://www.lewrockwell.com/carson/rome-caesar.jpg"/>
          <p:cNvPicPr>
            <a:picLocks noChangeAspect="1" noChangeArrowheads="1"/>
          </p:cNvPicPr>
          <p:nvPr/>
        </p:nvPicPr>
        <p:blipFill>
          <a:blip r:embed="rId3" cstate="print"/>
          <a:srcRect/>
          <a:stretch>
            <a:fillRect/>
          </a:stretch>
        </p:blipFill>
        <p:spPr bwMode="auto">
          <a:xfrm>
            <a:off x="4537075" y="1752600"/>
            <a:ext cx="4606925" cy="3524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7" descr="http://questgarden.com/62/15/1/080310122438/images/julius_caesar_statue.jpg"/>
          <p:cNvPicPr>
            <a:picLocks noChangeAspect="1" noChangeArrowheads="1"/>
          </p:cNvPicPr>
          <p:nvPr/>
        </p:nvPicPr>
        <p:blipFill>
          <a:blip r:embed="rId3" cstate="print"/>
          <a:srcRect/>
          <a:stretch>
            <a:fillRect/>
          </a:stretch>
        </p:blipFill>
        <p:spPr bwMode="auto">
          <a:xfrm>
            <a:off x="5715000" y="1371600"/>
            <a:ext cx="2857500" cy="4200525"/>
          </a:xfrm>
          <a:prstGeom prst="rect">
            <a:avLst/>
          </a:prstGeom>
          <a:noFill/>
          <a:ln w="9525">
            <a:noFill/>
            <a:miter lim="800000"/>
            <a:headEnd/>
            <a:tailEnd/>
          </a:ln>
        </p:spPr>
      </p:pic>
      <p:sp>
        <p:nvSpPr>
          <p:cNvPr id="7171" name="Rectangle 2"/>
          <p:cNvSpPr>
            <a:spLocks noGrp="1" noChangeArrowheads="1"/>
          </p:cNvSpPr>
          <p:nvPr>
            <p:ph type="title"/>
          </p:nvPr>
        </p:nvSpPr>
        <p:spPr>
          <a:xfrm>
            <a:off x="685800" y="228600"/>
            <a:ext cx="7772400" cy="1143000"/>
          </a:xfrm>
        </p:spPr>
        <p:txBody>
          <a:bodyPr/>
          <a:lstStyle/>
          <a:p>
            <a:pPr eaLnBrk="1" hangingPunct="1"/>
            <a:r>
              <a:rPr lang="en-US" smtClean="0">
                <a:solidFill>
                  <a:schemeClr val="bg1"/>
                </a:solidFill>
              </a:rPr>
              <a:t>The Backlash</a:t>
            </a:r>
          </a:p>
        </p:txBody>
      </p:sp>
      <p:sp>
        <p:nvSpPr>
          <p:cNvPr id="6" name="Rectangle 3"/>
          <p:cNvSpPr txBox="1">
            <a:spLocks noChangeArrowheads="1"/>
          </p:cNvSpPr>
          <p:nvPr/>
        </p:nvSpPr>
        <p:spPr bwMode="auto">
          <a:xfrm>
            <a:off x="0" y="1447800"/>
            <a:ext cx="4724400" cy="5410200"/>
          </a:xfrm>
          <a:prstGeom prst="rect">
            <a:avLst/>
          </a:prstGeom>
          <a:noFill/>
          <a:ln w="9525">
            <a:noFill/>
            <a:miter lim="800000"/>
            <a:headEnd/>
            <a:tailEnd/>
          </a:ln>
        </p:spPr>
        <p:txBody>
          <a:bodyPr/>
          <a:lstStyle/>
          <a:p>
            <a:pPr marL="342900" indent="-342900" eaLnBrk="1" hangingPunct="1">
              <a:spcBef>
                <a:spcPct val="20000"/>
              </a:spcBef>
              <a:buFontTx/>
              <a:buChar char="•"/>
              <a:defRPr/>
            </a:pPr>
            <a:r>
              <a:rPr lang="en-US" sz="3200" kern="0" dirty="0">
                <a:latin typeface="+mn-lt"/>
                <a:ea typeface="+mn-ea"/>
              </a:rPr>
              <a:t>Caesar rules___-___ years</a:t>
            </a:r>
          </a:p>
          <a:p>
            <a:pPr marL="342900" indent="-342900" eaLnBrk="1" hangingPunct="1">
              <a:spcBef>
                <a:spcPct val="20000"/>
              </a:spcBef>
              <a:buFontTx/>
              <a:buChar char="•"/>
              <a:defRPr/>
            </a:pPr>
            <a:r>
              <a:rPr lang="en-US" sz="3200" kern="0" dirty="0">
                <a:latin typeface="+mn-lt"/>
                <a:ea typeface="+mn-ea"/>
              </a:rPr>
              <a:t>Caesar’s enemies, most in the______, fear he is becoming:</a:t>
            </a:r>
          </a:p>
          <a:p>
            <a:pPr marL="800100" lvl="1" indent="-342900" eaLnBrk="1" hangingPunct="1">
              <a:spcBef>
                <a:spcPct val="20000"/>
              </a:spcBef>
              <a:buFontTx/>
              <a:buChar char="•"/>
              <a:defRPr/>
            </a:pPr>
            <a:r>
              <a:rPr lang="en-US" sz="3200" kern="0" dirty="0">
                <a:latin typeface="+mn-lt"/>
                <a:ea typeface="+mn-ea"/>
              </a:rPr>
              <a:t>Want to restore:</a:t>
            </a:r>
          </a:p>
          <a:p>
            <a:pPr marL="800100" lvl="1" indent="-342900" eaLnBrk="1" hangingPunct="1">
              <a:spcBef>
                <a:spcPct val="20000"/>
              </a:spcBef>
              <a:buFontTx/>
              <a:buChar char="•"/>
              <a:defRPr/>
            </a:pPr>
            <a:r>
              <a:rPr lang="en-US" sz="3200" kern="0" dirty="0">
                <a:latin typeface="+mn-lt"/>
                <a:ea typeface="+mn-ea"/>
              </a:rPr>
              <a:t>Plot to:</a:t>
            </a:r>
          </a:p>
          <a:p>
            <a:pPr marL="342900" indent="-342900" eaLnBrk="1" hangingPunct="1">
              <a:spcBef>
                <a:spcPct val="20000"/>
              </a:spcBef>
              <a:buFontTx/>
              <a:buChar char="•"/>
              <a:defRPr/>
            </a:pPr>
            <a:r>
              <a:rPr lang="en-US" sz="3200" kern="0" dirty="0">
                <a:latin typeface="+mn-lt"/>
                <a:ea typeface="+mn-ea"/>
              </a:rPr>
              <a:t>Civil War follows:</a:t>
            </a:r>
          </a:p>
        </p:txBody>
      </p:sp>
      <p:pic>
        <p:nvPicPr>
          <p:cNvPr id="7" name="Picture 5" descr="http://www.the-romans.co.uk/gallery3/bigimages/15.death_of_caesar.jpg"/>
          <p:cNvPicPr>
            <a:picLocks noChangeAspect="1" noChangeArrowheads="1"/>
          </p:cNvPicPr>
          <p:nvPr/>
        </p:nvPicPr>
        <p:blipFill>
          <a:blip r:embed="rId4" cstate="print"/>
          <a:srcRect/>
          <a:stretch>
            <a:fillRect/>
          </a:stretch>
        </p:blipFill>
        <p:spPr bwMode="auto">
          <a:xfrm>
            <a:off x="0" y="1447800"/>
            <a:ext cx="9159875" cy="502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9/6</a:t>
            </a:r>
            <a:endParaRPr lang="en-US" dirty="0"/>
          </a:p>
        </p:txBody>
      </p:sp>
      <p:sp>
        <p:nvSpPr>
          <p:cNvPr id="3" name="Content Placeholder 2"/>
          <p:cNvSpPr>
            <a:spLocks noGrp="1"/>
          </p:cNvSpPr>
          <p:nvPr>
            <p:ph idx="1"/>
          </p:nvPr>
        </p:nvSpPr>
        <p:spPr/>
        <p:txBody>
          <a:bodyPr/>
          <a:lstStyle/>
          <a:p>
            <a:pPr>
              <a:buNone/>
            </a:pPr>
            <a:r>
              <a:rPr lang="en-US" dirty="0" smtClean="0"/>
              <a:t>You are the ruler of an empire that is large and getting larger! These are your goals:</a:t>
            </a:r>
          </a:p>
          <a:p>
            <a:pPr marL="633222" indent="-514350">
              <a:buAutoNum type="arabicParenR"/>
            </a:pPr>
            <a:r>
              <a:rPr lang="en-US" dirty="0" smtClean="0"/>
              <a:t>Your people will respect you</a:t>
            </a:r>
          </a:p>
          <a:p>
            <a:pPr marL="633222" indent="-514350">
              <a:buAutoNum type="arabicParenR"/>
            </a:pPr>
            <a:r>
              <a:rPr lang="en-US" dirty="0" smtClean="0"/>
              <a:t>Your people will be taken care of</a:t>
            </a:r>
          </a:p>
          <a:p>
            <a:pPr marL="633222" indent="-514350">
              <a:buAutoNum type="arabicParenR"/>
            </a:pPr>
            <a:r>
              <a:rPr lang="en-US" dirty="0" smtClean="0"/>
              <a:t>Your people will know, understand and follow the laws</a:t>
            </a:r>
          </a:p>
          <a:p>
            <a:pPr marL="633222" indent="-514350">
              <a:buAutoNum type="arabicParenR"/>
            </a:pPr>
            <a:r>
              <a:rPr lang="en-US" dirty="0" smtClean="0"/>
              <a:t>Your people will have pride in their empire</a:t>
            </a:r>
          </a:p>
          <a:p>
            <a:pPr marL="633222" indent="-514350">
              <a:buNone/>
            </a:pPr>
            <a:r>
              <a:rPr lang="en-US" dirty="0" smtClean="0"/>
              <a:t>How will you accomplish these goals? What kind of ruler will you be?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rPr>
              <a:t>City-States</a:t>
            </a:r>
            <a:endParaRPr lang="en-US" dirty="0">
              <a:solidFill>
                <a:schemeClr val="accent1">
                  <a:satMod val="150000"/>
                </a:schemeClr>
              </a:solidFill>
            </a:endParaRPr>
          </a:p>
        </p:txBody>
      </p:sp>
      <p:sp>
        <p:nvSpPr>
          <p:cNvPr id="11267" name="Content Placeholder 2"/>
          <p:cNvSpPr>
            <a:spLocks noGrp="1"/>
          </p:cNvSpPr>
          <p:nvPr>
            <p:ph idx="1"/>
          </p:nvPr>
        </p:nvSpPr>
        <p:spPr>
          <a:xfrm>
            <a:off x="0" y="1447800"/>
            <a:ext cx="5181600" cy="5410200"/>
          </a:xfrm>
        </p:spPr>
        <p:txBody>
          <a:bodyPr/>
          <a:lstStyle/>
          <a:p>
            <a:pPr eaLnBrk="1" hangingPunct="1"/>
            <a:r>
              <a:rPr lang="en-US" smtClean="0"/>
              <a:t>City-State’s citizens are fiercely ______ to their C-S</a:t>
            </a:r>
          </a:p>
          <a:p>
            <a:pPr eaLnBrk="1" hangingPunct="1"/>
            <a:r>
              <a:rPr lang="en-US" smtClean="0"/>
              <a:t>The Greeks called the City-State _______</a:t>
            </a:r>
          </a:p>
          <a:p>
            <a:pPr lvl="1" eaLnBrk="1" hangingPunct="1"/>
            <a:r>
              <a:rPr lang="en-US" smtClean="0"/>
              <a:t>The </a:t>
            </a:r>
            <a:r>
              <a:rPr lang="en-US" i="1" smtClean="0"/>
              <a:t>Acropolis,</a:t>
            </a:r>
            <a:r>
              <a:rPr lang="en-US" smtClean="0"/>
              <a:t> meaning:</a:t>
            </a:r>
          </a:p>
          <a:p>
            <a:pPr lvl="1" eaLnBrk="1" hangingPunct="1"/>
            <a:r>
              <a:rPr lang="en-US" smtClean="0"/>
              <a:t>The Main city has:</a:t>
            </a:r>
          </a:p>
          <a:p>
            <a:pPr lvl="2" eaLnBrk="1" hangingPunct="1">
              <a:buFont typeface="Arial" charset="0"/>
              <a:buNone/>
            </a:pPr>
            <a:r>
              <a:rPr lang="en-US" smtClean="0"/>
              <a:t>1)</a:t>
            </a:r>
          </a:p>
          <a:p>
            <a:pPr lvl="2" eaLnBrk="1" hangingPunct="1">
              <a:buFont typeface="Arial" charset="0"/>
              <a:buNone/>
            </a:pPr>
            <a:r>
              <a:rPr lang="en-US" smtClean="0"/>
              <a:t>2)</a:t>
            </a:r>
          </a:p>
          <a:p>
            <a:pPr lvl="2" eaLnBrk="1" hangingPunct="1">
              <a:buFont typeface="Arial" charset="0"/>
              <a:buNone/>
            </a:pPr>
            <a:r>
              <a:rPr lang="en-US" smtClean="0"/>
              <a:t>3)</a:t>
            </a:r>
          </a:p>
        </p:txBody>
      </p:sp>
      <p:pic>
        <p:nvPicPr>
          <p:cNvPr id="11268" name="Picture 2" descr="Acropolis from Filopappou Hill"/>
          <p:cNvPicPr>
            <a:picLocks noChangeAspect="1" noChangeArrowheads="1"/>
          </p:cNvPicPr>
          <p:nvPr/>
        </p:nvPicPr>
        <p:blipFill>
          <a:blip r:embed="rId2" cstate="print"/>
          <a:srcRect l="38667"/>
          <a:stretch>
            <a:fillRect/>
          </a:stretch>
        </p:blipFill>
        <p:spPr bwMode="auto">
          <a:xfrm>
            <a:off x="5105400" y="2401888"/>
            <a:ext cx="4038600" cy="4456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Athens		</a:t>
            </a:r>
            <a:r>
              <a:rPr lang="en-US" dirty="0" err="1" smtClean="0"/>
              <a:t>vs</a:t>
            </a:r>
            <a:r>
              <a:rPr lang="en-US" dirty="0" smtClean="0"/>
              <a:t>	       Sparta</a:t>
            </a:r>
            <a:endParaRPr lang="en-US" dirty="0"/>
          </a:p>
        </p:txBody>
      </p:sp>
      <p:sp>
        <p:nvSpPr>
          <p:cNvPr id="3" name="Content Placeholder 2"/>
          <p:cNvSpPr>
            <a:spLocks noGrp="1"/>
          </p:cNvSpPr>
          <p:nvPr>
            <p:ph sz="half" idx="1"/>
          </p:nvPr>
        </p:nvSpPr>
        <p:spPr>
          <a:xfrm>
            <a:off x="152400" y="1524000"/>
            <a:ext cx="4343400" cy="5334000"/>
          </a:xfrm>
        </p:spPr>
        <p:txBody>
          <a:bodyPr/>
          <a:lstStyle/>
          <a:p>
            <a:endParaRPr lang="en-US" dirty="0"/>
          </a:p>
        </p:txBody>
      </p:sp>
      <p:sp>
        <p:nvSpPr>
          <p:cNvPr id="4" name="Content Placeholder 3"/>
          <p:cNvSpPr>
            <a:spLocks noGrp="1"/>
          </p:cNvSpPr>
          <p:nvPr>
            <p:ph sz="half" idx="2"/>
          </p:nvPr>
        </p:nvSpPr>
        <p:spPr>
          <a:xfrm>
            <a:off x="4648200" y="1524000"/>
            <a:ext cx="4267200" cy="5334000"/>
          </a:xfrm>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the Great</a:t>
            </a:r>
            <a:endParaRPr lang="en-US" dirty="0"/>
          </a:p>
        </p:txBody>
      </p:sp>
      <p:sp>
        <p:nvSpPr>
          <p:cNvPr id="3" name="Content Placeholder 2"/>
          <p:cNvSpPr>
            <a:spLocks noGrp="1"/>
          </p:cNvSpPr>
          <p:nvPr>
            <p:ph idx="1"/>
          </p:nvPr>
        </p:nvSpPr>
        <p:spPr>
          <a:xfrm>
            <a:off x="228600" y="1524000"/>
            <a:ext cx="4495800" cy="5181599"/>
          </a:xfrm>
        </p:spPr>
        <p:txBody>
          <a:bodyPr/>
          <a:lstStyle/>
          <a:p>
            <a:r>
              <a:rPr lang="en-US" dirty="0" smtClean="0"/>
              <a:t>Father was very ambitious</a:t>
            </a:r>
          </a:p>
          <a:p>
            <a:pPr lvl="1"/>
            <a:r>
              <a:rPr lang="en-US" dirty="0" smtClean="0"/>
              <a:t>Ruthlessly conquers:</a:t>
            </a:r>
          </a:p>
          <a:p>
            <a:pPr lvl="1"/>
            <a:r>
              <a:rPr lang="en-US" dirty="0" err="1" smtClean="0"/>
              <a:t>Seeks_______w</a:t>
            </a:r>
            <a:r>
              <a:rPr lang="en-US" dirty="0" smtClean="0"/>
              <a:t>/lands he cannot__________ </a:t>
            </a:r>
          </a:p>
          <a:p>
            <a:r>
              <a:rPr lang="en-US" dirty="0" smtClean="0"/>
              <a:t>ATG grows to be ___________as well</a:t>
            </a:r>
          </a:p>
          <a:p>
            <a:pPr lvl="1"/>
            <a:r>
              <a:rPr lang="en-US" dirty="0" smtClean="0"/>
              <a:t>More than doubles the size:</a:t>
            </a:r>
          </a:p>
          <a:p>
            <a:pPr lvl="1"/>
            <a:r>
              <a:rPr lang="en-US" dirty="0" smtClean="0"/>
              <a:t>Hellenistic culture: </a:t>
            </a:r>
          </a:p>
          <a:p>
            <a:pPr lvl="1"/>
            <a:endParaRPr lang="en-US" dirty="0"/>
          </a:p>
        </p:txBody>
      </p:sp>
      <p:pic>
        <p:nvPicPr>
          <p:cNvPr id="2050" name="Picture 2" descr="http://www.orfej.com.mk/images/about_mk/PhilipII.jpg"/>
          <p:cNvPicPr>
            <a:picLocks noChangeAspect="1" noChangeArrowheads="1"/>
          </p:cNvPicPr>
          <p:nvPr/>
        </p:nvPicPr>
        <p:blipFill>
          <a:blip r:embed="rId2" cstate="print"/>
          <a:srcRect/>
          <a:stretch>
            <a:fillRect/>
          </a:stretch>
        </p:blipFill>
        <p:spPr bwMode="auto">
          <a:xfrm>
            <a:off x="4724400" y="1625600"/>
            <a:ext cx="2133600" cy="1991360"/>
          </a:xfrm>
          <a:prstGeom prst="rect">
            <a:avLst/>
          </a:prstGeom>
          <a:noFill/>
        </p:spPr>
      </p:pic>
      <p:pic>
        <p:nvPicPr>
          <p:cNvPr id="2052" name="Picture 4" descr="http://www.usu.edu/markdamen/ClasDram/images/05/MapMacedonia.jpg"/>
          <p:cNvPicPr>
            <a:picLocks noChangeAspect="1" noChangeArrowheads="1"/>
          </p:cNvPicPr>
          <p:nvPr/>
        </p:nvPicPr>
        <p:blipFill>
          <a:blip r:embed="rId3" cstate="print"/>
          <a:srcRect/>
          <a:stretch>
            <a:fillRect/>
          </a:stretch>
        </p:blipFill>
        <p:spPr bwMode="auto">
          <a:xfrm>
            <a:off x="5351028" y="3429000"/>
            <a:ext cx="3792972" cy="3429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normAutofit/>
          </a:bodyPr>
          <a:lstStyle/>
          <a:p>
            <a:pPr eaLnBrk="1" hangingPunct="1"/>
            <a:r>
              <a:rPr lang="en-US" dirty="0" smtClean="0">
                <a:solidFill>
                  <a:schemeClr val="tx1"/>
                </a:solidFill>
              </a:rPr>
              <a:t>Caesar and the Decline of the </a:t>
            </a:r>
            <a:r>
              <a:rPr lang="en-US" dirty="0" smtClean="0">
                <a:solidFill>
                  <a:schemeClr val="tx1"/>
                </a:solidFill>
              </a:rPr>
              <a:t>Roman Republic</a:t>
            </a:r>
            <a:endParaRPr lang="en-US" dirty="0" smtClean="0">
              <a:solidFill>
                <a:schemeClr val="tx1"/>
              </a:solidFill>
            </a:endParaRPr>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pPr eaLnBrk="1" hangingPunct="1"/>
            <a:r>
              <a:rPr lang="en-US" dirty="0" smtClean="0">
                <a:solidFill>
                  <a:schemeClr val="bg1"/>
                </a:solidFill>
              </a:rPr>
              <a:t>Journal </a:t>
            </a:r>
            <a:r>
              <a:rPr lang="en-US" dirty="0" smtClean="0">
                <a:solidFill>
                  <a:schemeClr val="bg1"/>
                </a:solidFill>
              </a:rPr>
              <a:t>9/10</a:t>
            </a:r>
            <a:endParaRPr lang="en-US" dirty="0" smtClean="0">
              <a:solidFill>
                <a:schemeClr val="bg1"/>
              </a:solidFill>
            </a:endParaRPr>
          </a:p>
        </p:txBody>
      </p:sp>
      <p:sp>
        <p:nvSpPr>
          <p:cNvPr id="2051" name="Content Placeholder 2"/>
          <p:cNvSpPr>
            <a:spLocks noGrp="1"/>
          </p:cNvSpPr>
          <p:nvPr>
            <p:ph idx="1"/>
          </p:nvPr>
        </p:nvSpPr>
        <p:spPr>
          <a:xfrm>
            <a:off x="0" y="1981200"/>
            <a:ext cx="9144000" cy="4876800"/>
          </a:xfrm>
        </p:spPr>
        <p:txBody>
          <a:bodyPr/>
          <a:lstStyle/>
          <a:p>
            <a:pPr eaLnBrk="1" hangingPunct="1">
              <a:buFontTx/>
              <a:buNone/>
            </a:pPr>
            <a:r>
              <a:rPr lang="en-US" sz="3600" dirty="0" smtClean="0"/>
              <a:t>What is a dictator (use your book if you need to)?</a:t>
            </a:r>
          </a:p>
          <a:p>
            <a:pPr eaLnBrk="1" hangingPunct="1">
              <a:buFontTx/>
              <a:buNone/>
            </a:pPr>
            <a:r>
              <a:rPr lang="en-US" sz="3600" dirty="0" smtClean="0"/>
              <a:t>Is there ever a time when it’s a good idea to have one leader with absolute power? Why/ why not?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ounded Rectangle 4"/>
          <p:cNvSpPr>
            <a:spLocks noChangeArrowheads="1"/>
          </p:cNvSpPr>
          <p:nvPr/>
        </p:nvSpPr>
        <p:spPr bwMode="auto">
          <a:xfrm>
            <a:off x="1371600" y="2667000"/>
            <a:ext cx="2895600" cy="1143000"/>
          </a:xfrm>
          <a:prstGeom prst="roundRect">
            <a:avLst>
              <a:gd name="adj" fmla="val 16667"/>
            </a:avLst>
          </a:prstGeom>
          <a:solidFill>
            <a:schemeClr val="accent1"/>
          </a:solidFill>
          <a:ln w="9525" algn="ctr">
            <a:solidFill>
              <a:schemeClr val="tx1"/>
            </a:solidFill>
            <a:round/>
            <a:headEnd/>
            <a:tailEnd/>
          </a:ln>
        </p:spPr>
        <p:txBody>
          <a:bodyPr/>
          <a:lstStyle/>
          <a:p>
            <a:r>
              <a:rPr lang="en-US" sz="3600">
                <a:latin typeface="Castellar" pitchFamily="18" charset="0"/>
              </a:rPr>
              <a:t>Consuls:</a:t>
            </a:r>
          </a:p>
        </p:txBody>
      </p:sp>
      <p:sp>
        <p:nvSpPr>
          <p:cNvPr id="3075" name="Rounded Rectangle 5"/>
          <p:cNvSpPr>
            <a:spLocks noChangeArrowheads="1"/>
          </p:cNvSpPr>
          <p:nvPr/>
        </p:nvSpPr>
        <p:spPr bwMode="auto">
          <a:xfrm>
            <a:off x="3124200" y="1295400"/>
            <a:ext cx="2895600" cy="1143000"/>
          </a:xfrm>
          <a:prstGeom prst="roundRect">
            <a:avLst>
              <a:gd name="adj" fmla="val 16667"/>
            </a:avLst>
          </a:prstGeom>
          <a:solidFill>
            <a:schemeClr val="accent1"/>
          </a:solidFill>
          <a:ln w="9525" algn="ctr">
            <a:solidFill>
              <a:schemeClr val="tx1"/>
            </a:solidFill>
            <a:round/>
            <a:headEnd/>
            <a:tailEnd/>
          </a:ln>
        </p:spPr>
        <p:txBody>
          <a:bodyPr/>
          <a:lstStyle/>
          <a:p>
            <a:r>
              <a:rPr lang="en-US" sz="3200">
                <a:latin typeface="Castellar" pitchFamily="18" charset="0"/>
              </a:rPr>
              <a:t>Senators:</a:t>
            </a:r>
          </a:p>
        </p:txBody>
      </p:sp>
      <p:sp>
        <p:nvSpPr>
          <p:cNvPr id="3076" name="Rounded Rectangle 6"/>
          <p:cNvSpPr>
            <a:spLocks noChangeArrowheads="1"/>
          </p:cNvSpPr>
          <p:nvPr/>
        </p:nvSpPr>
        <p:spPr bwMode="auto">
          <a:xfrm>
            <a:off x="4800600" y="2667000"/>
            <a:ext cx="2895600" cy="1143000"/>
          </a:xfrm>
          <a:prstGeom prst="roundRect">
            <a:avLst>
              <a:gd name="adj" fmla="val 16667"/>
            </a:avLst>
          </a:prstGeom>
          <a:solidFill>
            <a:schemeClr val="accent1"/>
          </a:solidFill>
          <a:ln w="9525" algn="ctr">
            <a:solidFill>
              <a:schemeClr val="tx1"/>
            </a:solidFill>
            <a:round/>
            <a:headEnd/>
            <a:tailEnd/>
          </a:ln>
        </p:spPr>
        <p:txBody>
          <a:bodyPr/>
          <a:lstStyle/>
          <a:p>
            <a:r>
              <a:rPr lang="en-US" sz="3600">
                <a:latin typeface="Castellar" pitchFamily="18" charset="0"/>
              </a:rPr>
              <a:t>Consuls:</a:t>
            </a:r>
          </a:p>
        </p:txBody>
      </p:sp>
      <p:sp>
        <p:nvSpPr>
          <p:cNvPr id="8" name="Rounded Rectangle 7"/>
          <p:cNvSpPr>
            <a:spLocks noChangeArrowheads="1"/>
          </p:cNvSpPr>
          <p:nvPr/>
        </p:nvSpPr>
        <p:spPr bwMode="auto">
          <a:xfrm>
            <a:off x="3124200" y="0"/>
            <a:ext cx="2895600" cy="1143000"/>
          </a:xfrm>
          <a:prstGeom prst="roundRect">
            <a:avLst>
              <a:gd name="adj" fmla="val 16667"/>
            </a:avLst>
          </a:prstGeom>
          <a:solidFill>
            <a:schemeClr val="accent1"/>
          </a:solidFill>
          <a:ln w="9525" algn="ctr">
            <a:solidFill>
              <a:schemeClr val="tx1"/>
            </a:solidFill>
            <a:round/>
            <a:headEnd/>
            <a:tailEnd/>
          </a:ln>
        </p:spPr>
        <p:txBody>
          <a:bodyPr/>
          <a:lstStyle/>
          <a:p>
            <a:r>
              <a:rPr lang="en-US" sz="3200">
                <a:latin typeface="Castellar" pitchFamily="18" charset="0"/>
              </a:rPr>
              <a:t>Dictator:</a:t>
            </a:r>
          </a:p>
        </p:txBody>
      </p:sp>
      <p:sp>
        <p:nvSpPr>
          <p:cNvPr id="3078" name="Rounded Rectangle 8"/>
          <p:cNvSpPr>
            <a:spLocks noChangeArrowheads="1"/>
          </p:cNvSpPr>
          <p:nvPr/>
        </p:nvSpPr>
        <p:spPr bwMode="auto">
          <a:xfrm>
            <a:off x="609600" y="4038600"/>
            <a:ext cx="8001000" cy="1143000"/>
          </a:xfrm>
          <a:prstGeom prst="roundRect">
            <a:avLst>
              <a:gd name="adj" fmla="val 16667"/>
            </a:avLst>
          </a:prstGeom>
          <a:solidFill>
            <a:schemeClr val="accent1"/>
          </a:solidFill>
          <a:ln w="9525" algn="ctr">
            <a:solidFill>
              <a:schemeClr val="tx1"/>
            </a:solidFill>
            <a:round/>
            <a:headEnd/>
            <a:tailEnd/>
          </a:ln>
        </p:spPr>
        <p:txBody>
          <a:bodyPr/>
          <a:lstStyle/>
          <a:p>
            <a:pPr algn="ctr"/>
            <a:r>
              <a:rPr lang="en-US" sz="8800">
                <a:latin typeface="Amienne" pitchFamily="82" charset="0"/>
              </a:rPr>
              <a:t>Tribunes:</a:t>
            </a:r>
          </a:p>
        </p:txBody>
      </p:sp>
      <p:sp>
        <p:nvSpPr>
          <p:cNvPr id="3079" name="Rounded Rectangle 12"/>
          <p:cNvSpPr>
            <a:spLocks noChangeArrowheads="1"/>
          </p:cNvSpPr>
          <p:nvPr/>
        </p:nvSpPr>
        <p:spPr bwMode="auto">
          <a:xfrm>
            <a:off x="0" y="5334000"/>
            <a:ext cx="9144000" cy="1524000"/>
          </a:xfrm>
          <a:prstGeom prst="roundRect">
            <a:avLst>
              <a:gd name="adj" fmla="val 16667"/>
            </a:avLst>
          </a:prstGeom>
          <a:solidFill>
            <a:schemeClr val="accent1"/>
          </a:solidFill>
          <a:ln w="9525" algn="ctr">
            <a:solidFill>
              <a:schemeClr val="tx1"/>
            </a:solidFill>
            <a:round/>
            <a:headEnd/>
            <a:tailEnd/>
          </a:ln>
        </p:spPr>
        <p:txBody>
          <a:bodyPr/>
          <a:lstStyle/>
          <a:p>
            <a:pPr algn="ctr"/>
            <a:r>
              <a:rPr lang="en-US" sz="4000"/>
              <a:t>12 Tables: created by the____________ so that the ppl:</a:t>
            </a:r>
          </a:p>
        </p:txBody>
      </p:sp>
      <p:sp>
        <p:nvSpPr>
          <p:cNvPr id="3080" name="TextBox 14"/>
          <p:cNvSpPr txBox="1">
            <a:spLocks noChangeArrowheads="1"/>
          </p:cNvSpPr>
          <p:nvPr/>
        </p:nvSpPr>
        <p:spPr bwMode="auto">
          <a:xfrm>
            <a:off x="0" y="228600"/>
            <a:ext cx="2514600" cy="1200150"/>
          </a:xfrm>
          <a:prstGeom prst="rect">
            <a:avLst/>
          </a:prstGeom>
          <a:noFill/>
          <a:ln w="9525">
            <a:noFill/>
            <a:miter lim="800000"/>
            <a:headEnd/>
            <a:tailEnd/>
          </a:ln>
        </p:spPr>
        <p:txBody>
          <a:bodyPr>
            <a:spAutoFit/>
          </a:bodyPr>
          <a:lstStyle/>
          <a:p>
            <a:pPr algn="ctr"/>
            <a:r>
              <a:rPr lang="en-US" dirty="0">
                <a:solidFill>
                  <a:schemeClr val="bg1"/>
                </a:solidFill>
              </a:rPr>
              <a:t>Plebeians</a:t>
            </a:r>
          </a:p>
          <a:p>
            <a:pPr algn="ctr"/>
            <a:r>
              <a:rPr lang="en-US" dirty="0">
                <a:solidFill>
                  <a:schemeClr val="bg1"/>
                </a:solidFill>
              </a:rPr>
              <a:t>Patricians</a:t>
            </a:r>
          </a:p>
          <a:p>
            <a:pPr algn="ctr"/>
            <a:r>
              <a:rPr lang="en-US" dirty="0">
                <a:solidFill>
                  <a:schemeClr val="bg1"/>
                </a:solidFill>
              </a:rPr>
              <a:t>Veto</a:t>
            </a:r>
          </a:p>
        </p:txBody>
      </p:sp>
      <p:sp>
        <p:nvSpPr>
          <p:cNvPr id="3081" name="Down Arrow 15"/>
          <p:cNvSpPr>
            <a:spLocks noChangeArrowheads="1"/>
          </p:cNvSpPr>
          <p:nvPr/>
        </p:nvSpPr>
        <p:spPr bwMode="auto">
          <a:xfrm>
            <a:off x="3352800" y="1905000"/>
            <a:ext cx="762000" cy="914400"/>
          </a:xfrm>
          <a:prstGeom prst="downArrow">
            <a:avLst>
              <a:gd name="adj1" fmla="val 50000"/>
              <a:gd name="adj2" fmla="val 50000"/>
            </a:avLst>
          </a:prstGeom>
          <a:solidFill>
            <a:srgbClr val="FF0000"/>
          </a:solidFill>
          <a:ln w="9525" algn="ctr">
            <a:solidFill>
              <a:schemeClr val="tx1"/>
            </a:solidFill>
            <a:round/>
            <a:headEnd/>
            <a:tailEnd/>
          </a:ln>
        </p:spPr>
        <p:txBody>
          <a:bodyPr/>
          <a:lstStyle/>
          <a:p>
            <a:endParaRPr lang="en-US"/>
          </a:p>
        </p:txBody>
      </p:sp>
      <p:sp>
        <p:nvSpPr>
          <p:cNvPr id="3082" name="Down Arrow 16"/>
          <p:cNvSpPr>
            <a:spLocks noChangeArrowheads="1"/>
          </p:cNvSpPr>
          <p:nvPr/>
        </p:nvSpPr>
        <p:spPr bwMode="auto">
          <a:xfrm>
            <a:off x="4953000" y="1905000"/>
            <a:ext cx="762000" cy="914400"/>
          </a:xfrm>
          <a:prstGeom prst="downArrow">
            <a:avLst>
              <a:gd name="adj1" fmla="val 50000"/>
              <a:gd name="adj2" fmla="val 50000"/>
            </a:avLst>
          </a:prstGeom>
          <a:solidFill>
            <a:srgbClr val="FF0000"/>
          </a:solidFill>
          <a:ln w="9525" algn="ctr">
            <a:solidFill>
              <a:schemeClr val="tx1"/>
            </a:solidFill>
            <a:round/>
            <a:headEnd/>
            <a:tailEnd/>
          </a:ln>
        </p:spPr>
        <p:txBody>
          <a:bodyPr/>
          <a:lstStyle/>
          <a:p>
            <a:endParaRPr lang="en-US"/>
          </a:p>
        </p:txBody>
      </p:sp>
      <p:sp>
        <p:nvSpPr>
          <p:cNvPr id="3083" name="Up Arrow 17"/>
          <p:cNvSpPr>
            <a:spLocks noChangeArrowheads="1"/>
          </p:cNvSpPr>
          <p:nvPr/>
        </p:nvSpPr>
        <p:spPr bwMode="auto">
          <a:xfrm>
            <a:off x="4191000" y="609600"/>
            <a:ext cx="685800" cy="838200"/>
          </a:xfrm>
          <a:prstGeom prst="upArrow">
            <a:avLst>
              <a:gd name="adj1" fmla="val 50000"/>
              <a:gd name="adj2" fmla="val 49998"/>
            </a:avLst>
          </a:prstGeom>
          <a:solidFill>
            <a:schemeClr val="accent2"/>
          </a:solidFill>
          <a:ln w="9525" algn="ctr">
            <a:solidFill>
              <a:schemeClr val="tx1"/>
            </a:solidFill>
            <a:round/>
            <a:headEnd/>
            <a:tailEnd/>
          </a:ln>
        </p:spPr>
        <p:txBody>
          <a:bodyPr/>
          <a:lstStyle/>
          <a:p>
            <a:endParaRPr lang="en-US"/>
          </a:p>
        </p:txBody>
      </p:sp>
      <p:sp>
        <p:nvSpPr>
          <p:cNvPr id="3084" name="Left-Right Arrow 18"/>
          <p:cNvSpPr>
            <a:spLocks noChangeArrowheads="1"/>
          </p:cNvSpPr>
          <p:nvPr/>
        </p:nvSpPr>
        <p:spPr bwMode="auto">
          <a:xfrm>
            <a:off x="3733800" y="3276600"/>
            <a:ext cx="1752600" cy="457200"/>
          </a:xfrm>
          <a:prstGeom prst="leftRightArrow">
            <a:avLst>
              <a:gd name="adj1" fmla="val 50000"/>
              <a:gd name="adj2" fmla="val 49993"/>
            </a:avLst>
          </a:prstGeom>
          <a:solidFill>
            <a:srgbClr val="7030A0"/>
          </a:solidFill>
          <a:ln w="9525" algn="ctr">
            <a:solidFill>
              <a:schemeClr val="tx1"/>
            </a:solidFill>
            <a:round/>
            <a:headEnd/>
            <a:tailEnd/>
          </a:ln>
        </p:spPr>
        <p:txBody>
          <a:bodyPr/>
          <a:lstStyle/>
          <a:p>
            <a:endParaRPr lang="en-US"/>
          </a:p>
        </p:txBody>
      </p:sp>
      <p:sp>
        <p:nvSpPr>
          <p:cNvPr id="3085" name="Down Arrow 19"/>
          <p:cNvSpPr>
            <a:spLocks noChangeArrowheads="1"/>
          </p:cNvSpPr>
          <p:nvPr/>
        </p:nvSpPr>
        <p:spPr bwMode="auto">
          <a:xfrm>
            <a:off x="1219200" y="5181600"/>
            <a:ext cx="685800" cy="990600"/>
          </a:xfrm>
          <a:prstGeom prst="downArrow">
            <a:avLst>
              <a:gd name="adj1" fmla="val 50000"/>
              <a:gd name="adj2" fmla="val 50001"/>
            </a:avLst>
          </a:prstGeom>
          <a:solidFill>
            <a:schemeClr val="bg1"/>
          </a:solidFill>
          <a:ln w="9525" algn="ctr">
            <a:solidFill>
              <a:schemeClr val="tx1"/>
            </a:solidFill>
            <a:round/>
            <a:headEnd/>
            <a:tailEnd/>
          </a:ln>
        </p:spPr>
        <p:txBody>
          <a:bodyPr/>
          <a:lstStyle/>
          <a:p>
            <a:endParaRPr lang="en-US"/>
          </a:p>
        </p:txBody>
      </p:sp>
      <p:sp>
        <p:nvSpPr>
          <p:cNvPr id="3086" name="Down Arrow 20"/>
          <p:cNvSpPr>
            <a:spLocks noChangeArrowheads="1"/>
          </p:cNvSpPr>
          <p:nvPr/>
        </p:nvSpPr>
        <p:spPr bwMode="auto">
          <a:xfrm>
            <a:off x="4191000" y="5181600"/>
            <a:ext cx="685800" cy="533400"/>
          </a:xfrm>
          <a:prstGeom prst="downArrow">
            <a:avLst>
              <a:gd name="adj1" fmla="val 50000"/>
              <a:gd name="adj2" fmla="val 50000"/>
            </a:avLst>
          </a:prstGeom>
          <a:solidFill>
            <a:schemeClr val="bg1"/>
          </a:solidFill>
          <a:ln w="9525" algn="ctr">
            <a:solidFill>
              <a:schemeClr val="tx1"/>
            </a:solidFill>
            <a:round/>
            <a:headEnd/>
            <a:tailEnd/>
          </a:ln>
        </p:spPr>
        <p:txBody>
          <a:bodyPr/>
          <a:lstStyle/>
          <a:p>
            <a:endParaRPr lang="en-US"/>
          </a:p>
        </p:txBody>
      </p:sp>
      <p:sp>
        <p:nvSpPr>
          <p:cNvPr id="3087" name="Down Arrow 21"/>
          <p:cNvSpPr>
            <a:spLocks noChangeArrowheads="1"/>
          </p:cNvSpPr>
          <p:nvPr/>
        </p:nvSpPr>
        <p:spPr bwMode="auto">
          <a:xfrm>
            <a:off x="7620000" y="5181600"/>
            <a:ext cx="685800" cy="990600"/>
          </a:xfrm>
          <a:prstGeom prst="downArrow">
            <a:avLst>
              <a:gd name="adj1" fmla="val 50000"/>
              <a:gd name="adj2" fmla="val 50001"/>
            </a:avLst>
          </a:prstGeom>
          <a:solidFill>
            <a:schemeClr val="bg1"/>
          </a:solidFill>
          <a:ln w="9525" algn="ctr">
            <a:solidFill>
              <a:schemeClr val="tx1"/>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9144000" cy="1143000"/>
          </a:xfrm>
        </p:spPr>
        <p:txBody>
          <a:bodyPr/>
          <a:lstStyle/>
          <a:p>
            <a:pPr eaLnBrk="1" hangingPunct="1"/>
            <a:r>
              <a:rPr lang="en-US" smtClean="0">
                <a:solidFill>
                  <a:schemeClr val="bg1"/>
                </a:solidFill>
              </a:rPr>
              <a:t>Romans lose faith in the Republic</a:t>
            </a:r>
          </a:p>
        </p:txBody>
      </p:sp>
      <p:sp>
        <p:nvSpPr>
          <p:cNvPr id="5123" name="Rectangle 3"/>
          <p:cNvSpPr>
            <a:spLocks noGrp="1" noChangeArrowheads="1"/>
          </p:cNvSpPr>
          <p:nvPr>
            <p:ph type="body" idx="1"/>
          </p:nvPr>
        </p:nvSpPr>
        <p:spPr>
          <a:xfrm>
            <a:off x="0" y="1447800"/>
            <a:ext cx="4495800" cy="5943600"/>
          </a:xfrm>
        </p:spPr>
        <p:txBody>
          <a:bodyPr/>
          <a:lstStyle/>
          <a:p>
            <a:pPr eaLnBrk="1" hangingPunct="1"/>
            <a:r>
              <a:rPr lang="en-US" dirty="0" smtClean="0"/>
              <a:t>Senate focuses on:</a:t>
            </a:r>
          </a:p>
          <a:p>
            <a:pPr lvl="1" eaLnBrk="1" hangingPunct="1"/>
            <a:r>
              <a:rPr lang="en-US" dirty="0" smtClean="0"/>
              <a:t>Ignore the________</a:t>
            </a:r>
          </a:p>
          <a:p>
            <a:pPr lvl="1" eaLnBrk="1" hangingPunct="1"/>
            <a:r>
              <a:rPr lang="en-US" dirty="0" smtClean="0"/>
              <a:t>Raise______</a:t>
            </a:r>
          </a:p>
          <a:p>
            <a:pPr eaLnBrk="1" hangingPunct="1"/>
            <a:r>
              <a:rPr lang="en-US" dirty="0" smtClean="0"/>
              <a:t>Military leaders_____ ______of their people</a:t>
            </a:r>
          </a:p>
          <a:p>
            <a:pPr lvl="1" eaLnBrk="1" hangingPunct="1"/>
            <a:r>
              <a:rPr lang="en-US" dirty="0" smtClean="0"/>
              <a:t>Offer soldiers_______</a:t>
            </a:r>
          </a:p>
          <a:p>
            <a:pPr lvl="1" eaLnBrk="1" hangingPunct="1"/>
            <a:r>
              <a:rPr lang="en-US" dirty="0" smtClean="0"/>
              <a:t>Protection</a:t>
            </a:r>
          </a:p>
          <a:p>
            <a:pPr lvl="1" eaLnBrk="1" hangingPunct="1"/>
            <a:r>
              <a:rPr lang="en-US" dirty="0" smtClean="0"/>
              <a:t>A:</a:t>
            </a:r>
          </a:p>
          <a:p>
            <a:pPr lvl="1" algn="ctr" eaLnBrk="1" hangingPunct="1">
              <a:buFontTx/>
              <a:buNone/>
            </a:pPr>
            <a:r>
              <a:rPr lang="en-US" dirty="0" smtClean="0"/>
              <a:t>SO…..</a:t>
            </a:r>
          </a:p>
        </p:txBody>
      </p:sp>
      <p:sp>
        <p:nvSpPr>
          <p:cNvPr id="5" name="Rectangle 2"/>
          <p:cNvSpPr txBox="1">
            <a:spLocks noChangeArrowheads="1"/>
          </p:cNvSpPr>
          <p:nvPr/>
        </p:nvSpPr>
        <p:spPr bwMode="auto">
          <a:xfrm>
            <a:off x="0" y="5715000"/>
            <a:ext cx="9144000" cy="1143000"/>
          </a:xfrm>
          <a:prstGeom prst="rect">
            <a:avLst/>
          </a:prstGeom>
          <a:noFill/>
          <a:ln w="9525">
            <a:noFill/>
            <a:miter lim="800000"/>
            <a:headEnd/>
            <a:tailEnd/>
          </a:ln>
        </p:spPr>
        <p:txBody>
          <a:bodyPr anchor="ctr"/>
          <a:lstStyle/>
          <a:p>
            <a:pPr algn="ctr" eaLnBrk="1" hangingPunct="1">
              <a:defRPr/>
            </a:pPr>
            <a:r>
              <a:rPr lang="en-US" sz="4400" kern="0" dirty="0">
                <a:latin typeface="+mj-lt"/>
                <a:ea typeface="+mj-ea"/>
                <a:cs typeface="+mj-cs"/>
              </a:rPr>
              <a:t>Romans FIND faith in local generals</a:t>
            </a:r>
          </a:p>
        </p:txBody>
      </p:sp>
      <p:pic>
        <p:nvPicPr>
          <p:cNvPr id="5125" name="Picture 6" descr="http://www.infobarrel.com/media/image/43810_max.jpg"/>
          <p:cNvPicPr>
            <a:picLocks noChangeAspect="1" noChangeArrowheads="1"/>
          </p:cNvPicPr>
          <p:nvPr/>
        </p:nvPicPr>
        <p:blipFill>
          <a:blip r:embed="rId3" cstate="print"/>
          <a:srcRect/>
          <a:stretch>
            <a:fillRect/>
          </a:stretch>
        </p:blipFill>
        <p:spPr bwMode="auto">
          <a:xfrm>
            <a:off x="4532313" y="1676400"/>
            <a:ext cx="4344987" cy="3971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313</TotalTime>
  <Words>600</Words>
  <Application>Microsoft Office PowerPoint</Application>
  <PresentationFormat>On-screen Show (4:3)</PresentationFormat>
  <Paragraphs>86</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Module</vt:lpstr>
      <vt:lpstr>Greece and Rome</vt:lpstr>
      <vt:lpstr>Journal 9/6</vt:lpstr>
      <vt:lpstr>City-States</vt:lpstr>
      <vt:lpstr>      Athens  vs        Sparta</vt:lpstr>
      <vt:lpstr>Alexander the Great</vt:lpstr>
      <vt:lpstr>Caesar and the Decline of the Roman Republic</vt:lpstr>
      <vt:lpstr>Journal 9/10</vt:lpstr>
      <vt:lpstr>Slide 8</vt:lpstr>
      <vt:lpstr>Romans lose faith in the Republic</vt:lpstr>
      <vt:lpstr>Julius Caesar </vt:lpstr>
      <vt:lpstr>The Backlash</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Greece and Rome</dc:title>
  <dc:creator>IT Clone User</dc:creator>
  <cp:lastModifiedBy>IT Clone User</cp:lastModifiedBy>
  <cp:revision>21</cp:revision>
  <dcterms:created xsi:type="dcterms:W3CDTF">2012-09-06T12:29:50Z</dcterms:created>
  <dcterms:modified xsi:type="dcterms:W3CDTF">2012-09-10T13:41:41Z</dcterms:modified>
</cp:coreProperties>
</file>