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0"/>
  </p:handoutMasterIdLst>
  <p:sldIdLst>
    <p:sldId id="261" r:id="rId2"/>
    <p:sldId id="256" r:id="rId3"/>
    <p:sldId id="257" r:id="rId4"/>
    <p:sldId id="258" r:id="rId5"/>
    <p:sldId id="269" r:id="rId6"/>
    <p:sldId id="260" r:id="rId7"/>
    <p:sldId id="259" r:id="rId8"/>
    <p:sldId id="265" r:id="rId9"/>
    <p:sldId id="266" r:id="rId10"/>
    <p:sldId id="262" r:id="rId11"/>
    <p:sldId id="263" r:id="rId12"/>
    <p:sldId id="267" r:id="rId13"/>
    <p:sldId id="264" r:id="rId14"/>
    <p:sldId id="268" r:id="rId15"/>
    <p:sldId id="270" r:id="rId16"/>
    <p:sldId id="273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3CA598-6D07-496E-8948-F1C762DF3AB9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595D783-6F31-445D-BFEB-D262A9A55216}">
      <dgm:prSet phldrT="[Text]" custT="1"/>
      <dgm:spPr/>
      <dgm:t>
        <a:bodyPr/>
        <a:lstStyle/>
        <a:p>
          <a:r>
            <a:rPr lang="en-US" sz="4400" dirty="0" smtClean="0">
              <a:solidFill>
                <a:schemeClr val="tx1"/>
              </a:solidFill>
            </a:rPr>
            <a:t>Monarchy</a:t>
          </a:r>
          <a:endParaRPr lang="en-US" sz="4400" dirty="0">
            <a:solidFill>
              <a:schemeClr val="tx1"/>
            </a:solidFill>
          </a:endParaRPr>
        </a:p>
      </dgm:t>
    </dgm:pt>
    <dgm:pt modelId="{95C78DBF-E754-421F-A426-4BA412AAAE0B}" type="parTrans" cxnId="{EDE8ECFD-B469-499A-B4B6-BFE7CD77A192}">
      <dgm:prSet/>
      <dgm:spPr/>
      <dgm:t>
        <a:bodyPr/>
        <a:lstStyle/>
        <a:p>
          <a:endParaRPr lang="en-US"/>
        </a:p>
      </dgm:t>
    </dgm:pt>
    <dgm:pt modelId="{34DD0360-0F69-4532-8CAC-811963C0CDC2}" type="sibTrans" cxnId="{EDE8ECFD-B469-499A-B4B6-BFE7CD77A192}">
      <dgm:prSet/>
      <dgm:spPr/>
      <dgm:t>
        <a:bodyPr/>
        <a:lstStyle/>
        <a:p>
          <a:endParaRPr lang="en-US"/>
        </a:p>
      </dgm:t>
    </dgm:pt>
    <dgm:pt modelId="{EDAF09C4-2924-4EA6-8FBC-706E513D68B0}">
      <dgm:prSet phldrT="[Text]"/>
      <dgm:spPr/>
      <dgm:t>
        <a:bodyPr/>
        <a:lstStyle/>
        <a:p>
          <a:r>
            <a:rPr lang="en-US" dirty="0" smtClean="0"/>
            <a:t>Rule is __________ and absolute</a:t>
          </a:r>
          <a:endParaRPr lang="en-US" dirty="0"/>
        </a:p>
      </dgm:t>
    </dgm:pt>
    <dgm:pt modelId="{B20B2E2A-962E-4B62-BB72-4A714D9B6D41}" type="parTrans" cxnId="{134374DB-8EB2-4548-A473-CDAB0F7F1D1C}">
      <dgm:prSet/>
      <dgm:spPr/>
      <dgm:t>
        <a:bodyPr/>
        <a:lstStyle/>
        <a:p>
          <a:endParaRPr lang="en-US"/>
        </a:p>
      </dgm:t>
    </dgm:pt>
    <dgm:pt modelId="{EBB83978-FCAA-4E57-85C0-3561312202F7}" type="sibTrans" cxnId="{134374DB-8EB2-4548-A473-CDAB0F7F1D1C}">
      <dgm:prSet/>
      <dgm:spPr/>
      <dgm:t>
        <a:bodyPr/>
        <a:lstStyle/>
        <a:p>
          <a:endParaRPr lang="en-US"/>
        </a:p>
      </dgm:t>
    </dgm:pt>
    <dgm:pt modelId="{7D73D8CB-40CD-4C05-92B8-3447DA741959}">
      <dgm:prSet phldrT="[Text]" custT="1"/>
      <dgm:spPr/>
      <dgm:t>
        <a:bodyPr/>
        <a:lstStyle/>
        <a:p>
          <a:r>
            <a:rPr lang="en-US" sz="4400" dirty="0" smtClean="0">
              <a:solidFill>
                <a:schemeClr val="tx1"/>
              </a:solidFill>
            </a:rPr>
            <a:t>Aristocracy</a:t>
          </a:r>
          <a:endParaRPr lang="en-US" sz="2300" dirty="0">
            <a:solidFill>
              <a:schemeClr val="tx1"/>
            </a:solidFill>
          </a:endParaRPr>
        </a:p>
      </dgm:t>
    </dgm:pt>
    <dgm:pt modelId="{78FC42BE-72E4-4B22-9F51-E8EA909EB4CA}" type="parTrans" cxnId="{9B3CB122-D76D-495D-A9A7-A02B865B3A54}">
      <dgm:prSet/>
      <dgm:spPr/>
      <dgm:t>
        <a:bodyPr/>
        <a:lstStyle/>
        <a:p>
          <a:endParaRPr lang="en-US"/>
        </a:p>
      </dgm:t>
    </dgm:pt>
    <dgm:pt modelId="{31BF32DC-F2C4-4624-8F4B-69D961DD2A4C}" type="sibTrans" cxnId="{9B3CB122-D76D-495D-A9A7-A02B865B3A54}">
      <dgm:prSet/>
      <dgm:spPr/>
      <dgm:t>
        <a:bodyPr/>
        <a:lstStyle/>
        <a:p>
          <a:endParaRPr lang="en-US"/>
        </a:p>
      </dgm:t>
    </dgm:pt>
    <dgm:pt modelId="{1F310311-65BC-4A13-9D81-7FC48FD2267B}">
      <dgm:prSet phldrT="[Text]"/>
      <dgm:spPr/>
      <dgm:t>
        <a:bodyPr/>
        <a:lstStyle/>
        <a:p>
          <a:r>
            <a:rPr lang="en-US" dirty="0" smtClean="0"/>
            <a:t>Small group of landowners 1) 2) 3) 4)</a:t>
          </a:r>
          <a:endParaRPr lang="en-US" dirty="0"/>
        </a:p>
      </dgm:t>
    </dgm:pt>
    <dgm:pt modelId="{9AF8808B-AB76-4B3C-AC3E-B357CA05F302}" type="parTrans" cxnId="{324F19D5-C96C-45B7-B264-A46B3B05E837}">
      <dgm:prSet/>
      <dgm:spPr/>
      <dgm:t>
        <a:bodyPr/>
        <a:lstStyle/>
        <a:p>
          <a:endParaRPr lang="en-US"/>
        </a:p>
      </dgm:t>
    </dgm:pt>
    <dgm:pt modelId="{01C8D762-DAD3-4A5B-8B08-7A57AE5E44EA}" type="sibTrans" cxnId="{324F19D5-C96C-45B7-B264-A46B3B05E837}">
      <dgm:prSet/>
      <dgm:spPr/>
      <dgm:t>
        <a:bodyPr/>
        <a:lstStyle/>
        <a:p>
          <a:endParaRPr lang="en-US"/>
        </a:p>
      </dgm:t>
    </dgm:pt>
    <dgm:pt modelId="{E67FD1FF-72F4-4B36-A50A-396A9A8CBFAB}">
      <dgm:prSet phldrT="[Text]" custT="1"/>
      <dgm:spPr/>
      <dgm:t>
        <a:bodyPr/>
        <a:lstStyle/>
        <a:p>
          <a:r>
            <a:rPr lang="en-US" sz="4400" dirty="0" smtClean="0">
              <a:solidFill>
                <a:schemeClr val="tx1"/>
              </a:solidFill>
            </a:rPr>
            <a:t>Oligarchy</a:t>
          </a:r>
          <a:endParaRPr lang="en-US" sz="4400" dirty="0">
            <a:solidFill>
              <a:schemeClr val="tx1"/>
            </a:solidFill>
          </a:endParaRPr>
        </a:p>
      </dgm:t>
    </dgm:pt>
    <dgm:pt modelId="{1FEFA8A9-6A15-4624-80F2-85E9AFA1538D}" type="parTrans" cxnId="{A8D906B3-4232-4395-B30F-001E842DEBD1}">
      <dgm:prSet/>
      <dgm:spPr/>
      <dgm:t>
        <a:bodyPr/>
        <a:lstStyle/>
        <a:p>
          <a:endParaRPr lang="en-US"/>
        </a:p>
      </dgm:t>
    </dgm:pt>
    <dgm:pt modelId="{8686A048-D399-438C-8C98-2A772162FE16}" type="sibTrans" cxnId="{A8D906B3-4232-4395-B30F-001E842DEBD1}">
      <dgm:prSet/>
      <dgm:spPr/>
      <dgm:t>
        <a:bodyPr/>
        <a:lstStyle/>
        <a:p>
          <a:endParaRPr lang="en-US"/>
        </a:p>
      </dgm:t>
    </dgm:pt>
    <dgm:pt modelId="{D429D42D-ACB6-4515-AE63-A739FCDFAB1E}">
      <dgm:prSet phldrT="[Text]"/>
      <dgm:spPr/>
      <dgm:t>
        <a:bodyPr/>
        <a:lstStyle/>
        <a:p>
          <a:r>
            <a:rPr lang="en-US" dirty="0" smtClean="0"/>
            <a:t>Success in trade=______ who challenge elite 1) 2)</a:t>
          </a:r>
          <a:endParaRPr lang="en-US" dirty="0"/>
        </a:p>
      </dgm:t>
    </dgm:pt>
    <dgm:pt modelId="{6D58FDA8-4DC2-4AFB-AA58-8C1E4A9A0E10}" type="parTrans" cxnId="{23D990A3-3EC4-4126-9EF4-EB3ADB8015F0}">
      <dgm:prSet/>
      <dgm:spPr/>
      <dgm:t>
        <a:bodyPr/>
        <a:lstStyle/>
        <a:p>
          <a:endParaRPr lang="en-US"/>
        </a:p>
      </dgm:t>
    </dgm:pt>
    <dgm:pt modelId="{64FB1CA4-6678-41BE-BF84-7C295F8491CB}" type="sibTrans" cxnId="{23D990A3-3EC4-4126-9EF4-EB3ADB8015F0}">
      <dgm:prSet/>
      <dgm:spPr/>
      <dgm:t>
        <a:bodyPr/>
        <a:lstStyle/>
        <a:p>
          <a:endParaRPr lang="en-US"/>
        </a:p>
      </dgm:t>
    </dgm:pt>
    <dgm:pt modelId="{192617F2-C714-4DA3-AD2C-2C5932415F05}" type="pres">
      <dgm:prSet presAssocID="{B13CA598-6D07-496E-8948-F1C762DF3AB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00C668E-C0BE-4BDF-955B-ABF26FD9BEA5}" type="pres">
      <dgm:prSet presAssocID="{E67FD1FF-72F4-4B36-A50A-396A9A8CBFAB}" presName="boxAndChildren" presStyleCnt="0"/>
      <dgm:spPr/>
    </dgm:pt>
    <dgm:pt modelId="{C2FA0012-F94C-46EF-B7E2-43E6C8CE93BC}" type="pres">
      <dgm:prSet presAssocID="{E67FD1FF-72F4-4B36-A50A-396A9A8CBFAB}" presName="parentTextBox" presStyleLbl="node1" presStyleIdx="0" presStyleCnt="3"/>
      <dgm:spPr/>
      <dgm:t>
        <a:bodyPr/>
        <a:lstStyle/>
        <a:p>
          <a:endParaRPr lang="en-US"/>
        </a:p>
      </dgm:t>
    </dgm:pt>
    <dgm:pt modelId="{2A3C4BC2-4E58-470C-89B3-651BEB41051B}" type="pres">
      <dgm:prSet presAssocID="{E67FD1FF-72F4-4B36-A50A-396A9A8CBFAB}" presName="entireBox" presStyleLbl="node1" presStyleIdx="0" presStyleCnt="3"/>
      <dgm:spPr/>
      <dgm:t>
        <a:bodyPr/>
        <a:lstStyle/>
        <a:p>
          <a:endParaRPr lang="en-US"/>
        </a:p>
      </dgm:t>
    </dgm:pt>
    <dgm:pt modelId="{EBCA9E7E-A94D-46E8-9636-F47157F7412E}" type="pres">
      <dgm:prSet presAssocID="{E67FD1FF-72F4-4B36-A50A-396A9A8CBFAB}" presName="descendantBox" presStyleCnt="0"/>
      <dgm:spPr/>
    </dgm:pt>
    <dgm:pt modelId="{B009EF57-B429-4B4F-B9DB-89ED93765455}" type="pres">
      <dgm:prSet presAssocID="{D429D42D-ACB6-4515-AE63-A739FCDFAB1E}" presName="childTextBox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AD6837-AB1F-4F06-BF23-94DC60C33EB7}" type="pres">
      <dgm:prSet presAssocID="{31BF32DC-F2C4-4624-8F4B-69D961DD2A4C}" presName="sp" presStyleCnt="0"/>
      <dgm:spPr/>
    </dgm:pt>
    <dgm:pt modelId="{2045E022-EFF7-4607-8336-04EED4E1DE14}" type="pres">
      <dgm:prSet presAssocID="{7D73D8CB-40CD-4C05-92B8-3447DA741959}" presName="arrowAndChildren" presStyleCnt="0"/>
      <dgm:spPr/>
    </dgm:pt>
    <dgm:pt modelId="{4432C304-1343-4AA5-88A9-C13E65A5DC2F}" type="pres">
      <dgm:prSet presAssocID="{7D73D8CB-40CD-4C05-92B8-3447DA741959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55BFEDAC-6700-4A78-AE96-7AB2F1EE9324}" type="pres">
      <dgm:prSet presAssocID="{7D73D8CB-40CD-4C05-92B8-3447DA741959}" presName="arrow" presStyleLbl="node1" presStyleIdx="1" presStyleCnt="3"/>
      <dgm:spPr/>
      <dgm:t>
        <a:bodyPr/>
        <a:lstStyle/>
        <a:p>
          <a:endParaRPr lang="en-US"/>
        </a:p>
      </dgm:t>
    </dgm:pt>
    <dgm:pt modelId="{B05C5154-F817-4A6B-A867-12CD8C20FE05}" type="pres">
      <dgm:prSet presAssocID="{7D73D8CB-40CD-4C05-92B8-3447DA741959}" presName="descendantArrow" presStyleCnt="0"/>
      <dgm:spPr/>
    </dgm:pt>
    <dgm:pt modelId="{7A10CD61-6904-4A09-AFC8-10699B490626}" type="pres">
      <dgm:prSet presAssocID="{1F310311-65BC-4A13-9D81-7FC48FD2267B}" presName="childTextArrow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38BB15-3E35-4CCD-A290-7738597DF43A}" type="pres">
      <dgm:prSet presAssocID="{34DD0360-0F69-4532-8CAC-811963C0CDC2}" presName="sp" presStyleCnt="0"/>
      <dgm:spPr/>
    </dgm:pt>
    <dgm:pt modelId="{939F18F3-7A22-4934-8A10-4249A031AA64}" type="pres">
      <dgm:prSet presAssocID="{8595D783-6F31-445D-BFEB-D262A9A55216}" presName="arrowAndChildren" presStyleCnt="0"/>
      <dgm:spPr/>
    </dgm:pt>
    <dgm:pt modelId="{ACE8114F-180A-4147-A680-2B26816C50C2}" type="pres">
      <dgm:prSet presAssocID="{8595D783-6F31-445D-BFEB-D262A9A55216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4A7A7914-9D21-4DA0-A177-EF48CC670111}" type="pres">
      <dgm:prSet presAssocID="{8595D783-6F31-445D-BFEB-D262A9A55216}" presName="arrow" presStyleLbl="node1" presStyleIdx="2" presStyleCnt="3"/>
      <dgm:spPr/>
      <dgm:t>
        <a:bodyPr/>
        <a:lstStyle/>
        <a:p>
          <a:endParaRPr lang="en-US"/>
        </a:p>
      </dgm:t>
    </dgm:pt>
    <dgm:pt modelId="{71A990CE-64B6-4F60-95E3-339468CC454B}" type="pres">
      <dgm:prSet presAssocID="{8595D783-6F31-445D-BFEB-D262A9A55216}" presName="descendantArrow" presStyleCnt="0"/>
      <dgm:spPr/>
    </dgm:pt>
    <dgm:pt modelId="{DC7347A1-5958-473C-ACA5-7F54B0DEBF7E}" type="pres">
      <dgm:prSet presAssocID="{EDAF09C4-2924-4EA6-8FBC-706E513D68B0}" presName="childTextArrow" presStyleLbl="fgAccFollowNode1" presStyleIdx="2" presStyleCnt="3" custScaleX="20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6B11A4F-B34E-494A-A568-84988FAD9566}" type="presOf" srcId="{E67FD1FF-72F4-4B36-A50A-396A9A8CBFAB}" destId="{2A3C4BC2-4E58-470C-89B3-651BEB41051B}" srcOrd="1" destOrd="0" presId="urn:microsoft.com/office/officeart/2005/8/layout/process4"/>
    <dgm:cxn modelId="{23D990A3-3EC4-4126-9EF4-EB3ADB8015F0}" srcId="{E67FD1FF-72F4-4B36-A50A-396A9A8CBFAB}" destId="{D429D42D-ACB6-4515-AE63-A739FCDFAB1E}" srcOrd="0" destOrd="0" parTransId="{6D58FDA8-4DC2-4AFB-AA58-8C1E4A9A0E10}" sibTransId="{64FB1CA4-6678-41BE-BF84-7C295F8491CB}"/>
    <dgm:cxn modelId="{F314C98C-0AAF-4746-BDA0-B97555FAFE1C}" type="presOf" srcId="{E67FD1FF-72F4-4B36-A50A-396A9A8CBFAB}" destId="{C2FA0012-F94C-46EF-B7E2-43E6C8CE93BC}" srcOrd="0" destOrd="0" presId="urn:microsoft.com/office/officeart/2005/8/layout/process4"/>
    <dgm:cxn modelId="{C1647FF0-DB27-4225-B7FD-5DE944C6210B}" type="presOf" srcId="{8595D783-6F31-445D-BFEB-D262A9A55216}" destId="{4A7A7914-9D21-4DA0-A177-EF48CC670111}" srcOrd="1" destOrd="0" presId="urn:microsoft.com/office/officeart/2005/8/layout/process4"/>
    <dgm:cxn modelId="{9EF6071D-9496-40EC-8824-2FFA773C1E83}" type="presOf" srcId="{8595D783-6F31-445D-BFEB-D262A9A55216}" destId="{ACE8114F-180A-4147-A680-2B26816C50C2}" srcOrd="0" destOrd="0" presId="urn:microsoft.com/office/officeart/2005/8/layout/process4"/>
    <dgm:cxn modelId="{EDE8ECFD-B469-499A-B4B6-BFE7CD77A192}" srcId="{B13CA598-6D07-496E-8948-F1C762DF3AB9}" destId="{8595D783-6F31-445D-BFEB-D262A9A55216}" srcOrd="0" destOrd="0" parTransId="{95C78DBF-E754-421F-A426-4BA412AAAE0B}" sibTransId="{34DD0360-0F69-4532-8CAC-811963C0CDC2}"/>
    <dgm:cxn modelId="{15817D2C-1621-4527-8B3A-048E3B244EC6}" type="presOf" srcId="{D429D42D-ACB6-4515-AE63-A739FCDFAB1E}" destId="{B009EF57-B429-4B4F-B9DB-89ED93765455}" srcOrd="0" destOrd="0" presId="urn:microsoft.com/office/officeart/2005/8/layout/process4"/>
    <dgm:cxn modelId="{892D16C6-BBBD-4C69-B202-B0D4C5D080C8}" type="presOf" srcId="{7D73D8CB-40CD-4C05-92B8-3447DA741959}" destId="{4432C304-1343-4AA5-88A9-C13E65A5DC2F}" srcOrd="0" destOrd="0" presId="urn:microsoft.com/office/officeart/2005/8/layout/process4"/>
    <dgm:cxn modelId="{134374DB-8EB2-4548-A473-CDAB0F7F1D1C}" srcId="{8595D783-6F31-445D-BFEB-D262A9A55216}" destId="{EDAF09C4-2924-4EA6-8FBC-706E513D68B0}" srcOrd="0" destOrd="0" parTransId="{B20B2E2A-962E-4B62-BB72-4A714D9B6D41}" sibTransId="{EBB83978-FCAA-4E57-85C0-3561312202F7}"/>
    <dgm:cxn modelId="{324F19D5-C96C-45B7-B264-A46B3B05E837}" srcId="{7D73D8CB-40CD-4C05-92B8-3447DA741959}" destId="{1F310311-65BC-4A13-9D81-7FC48FD2267B}" srcOrd="0" destOrd="0" parTransId="{9AF8808B-AB76-4B3C-AC3E-B357CA05F302}" sibTransId="{01C8D762-DAD3-4A5B-8B08-7A57AE5E44EA}"/>
    <dgm:cxn modelId="{E83AAB4D-9F93-46A7-92DF-4A3B9B75970B}" type="presOf" srcId="{1F310311-65BC-4A13-9D81-7FC48FD2267B}" destId="{7A10CD61-6904-4A09-AFC8-10699B490626}" srcOrd="0" destOrd="0" presId="urn:microsoft.com/office/officeart/2005/8/layout/process4"/>
    <dgm:cxn modelId="{9776AB2F-25E8-42CC-8522-A983995F3A06}" type="presOf" srcId="{EDAF09C4-2924-4EA6-8FBC-706E513D68B0}" destId="{DC7347A1-5958-473C-ACA5-7F54B0DEBF7E}" srcOrd="0" destOrd="0" presId="urn:microsoft.com/office/officeart/2005/8/layout/process4"/>
    <dgm:cxn modelId="{A8D906B3-4232-4395-B30F-001E842DEBD1}" srcId="{B13CA598-6D07-496E-8948-F1C762DF3AB9}" destId="{E67FD1FF-72F4-4B36-A50A-396A9A8CBFAB}" srcOrd="2" destOrd="0" parTransId="{1FEFA8A9-6A15-4624-80F2-85E9AFA1538D}" sibTransId="{8686A048-D399-438C-8C98-2A772162FE16}"/>
    <dgm:cxn modelId="{AEC9EB85-1A7E-4422-8229-AD5F6387D97F}" type="presOf" srcId="{B13CA598-6D07-496E-8948-F1C762DF3AB9}" destId="{192617F2-C714-4DA3-AD2C-2C5932415F05}" srcOrd="0" destOrd="0" presId="urn:microsoft.com/office/officeart/2005/8/layout/process4"/>
    <dgm:cxn modelId="{C79FF114-C0D9-43CF-B4BC-9ACE435BBB40}" type="presOf" srcId="{7D73D8CB-40CD-4C05-92B8-3447DA741959}" destId="{55BFEDAC-6700-4A78-AE96-7AB2F1EE9324}" srcOrd="1" destOrd="0" presId="urn:microsoft.com/office/officeart/2005/8/layout/process4"/>
    <dgm:cxn modelId="{9B3CB122-D76D-495D-A9A7-A02B865B3A54}" srcId="{B13CA598-6D07-496E-8948-F1C762DF3AB9}" destId="{7D73D8CB-40CD-4C05-92B8-3447DA741959}" srcOrd="1" destOrd="0" parTransId="{78FC42BE-72E4-4B22-9F51-E8EA909EB4CA}" sibTransId="{31BF32DC-F2C4-4624-8F4B-69D961DD2A4C}"/>
    <dgm:cxn modelId="{1DBDA31C-E65D-4762-82ED-0FAC8871B6CB}" type="presParOf" srcId="{192617F2-C714-4DA3-AD2C-2C5932415F05}" destId="{400C668E-C0BE-4BDF-955B-ABF26FD9BEA5}" srcOrd="0" destOrd="0" presId="urn:microsoft.com/office/officeart/2005/8/layout/process4"/>
    <dgm:cxn modelId="{67985AD5-6DE0-49CE-9806-1AAA51481113}" type="presParOf" srcId="{400C668E-C0BE-4BDF-955B-ABF26FD9BEA5}" destId="{C2FA0012-F94C-46EF-B7E2-43E6C8CE93BC}" srcOrd="0" destOrd="0" presId="urn:microsoft.com/office/officeart/2005/8/layout/process4"/>
    <dgm:cxn modelId="{0C519822-0AA4-4592-8FA8-A40826F896DB}" type="presParOf" srcId="{400C668E-C0BE-4BDF-955B-ABF26FD9BEA5}" destId="{2A3C4BC2-4E58-470C-89B3-651BEB41051B}" srcOrd="1" destOrd="0" presId="urn:microsoft.com/office/officeart/2005/8/layout/process4"/>
    <dgm:cxn modelId="{F21899AB-E2EF-4C41-A6C4-4117A9E2A59B}" type="presParOf" srcId="{400C668E-C0BE-4BDF-955B-ABF26FD9BEA5}" destId="{EBCA9E7E-A94D-46E8-9636-F47157F7412E}" srcOrd="2" destOrd="0" presId="urn:microsoft.com/office/officeart/2005/8/layout/process4"/>
    <dgm:cxn modelId="{84BBAEAB-ADBD-4F23-B66B-69CC93544B86}" type="presParOf" srcId="{EBCA9E7E-A94D-46E8-9636-F47157F7412E}" destId="{B009EF57-B429-4B4F-B9DB-89ED93765455}" srcOrd="0" destOrd="0" presId="urn:microsoft.com/office/officeart/2005/8/layout/process4"/>
    <dgm:cxn modelId="{4298BF4C-0D40-462A-8844-55380FE38C50}" type="presParOf" srcId="{192617F2-C714-4DA3-AD2C-2C5932415F05}" destId="{FFAD6837-AB1F-4F06-BF23-94DC60C33EB7}" srcOrd="1" destOrd="0" presId="urn:microsoft.com/office/officeart/2005/8/layout/process4"/>
    <dgm:cxn modelId="{443A2AA1-F103-480C-AD1C-43831ECDDEC7}" type="presParOf" srcId="{192617F2-C714-4DA3-AD2C-2C5932415F05}" destId="{2045E022-EFF7-4607-8336-04EED4E1DE14}" srcOrd="2" destOrd="0" presId="urn:microsoft.com/office/officeart/2005/8/layout/process4"/>
    <dgm:cxn modelId="{18C1D756-F134-4F4A-96BF-D4DD0D67B79D}" type="presParOf" srcId="{2045E022-EFF7-4607-8336-04EED4E1DE14}" destId="{4432C304-1343-4AA5-88A9-C13E65A5DC2F}" srcOrd="0" destOrd="0" presId="urn:microsoft.com/office/officeart/2005/8/layout/process4"/>
    <dgm:cxn modelId="{7D197D58-763C-4B34-89C4-10F4F8FF6639}" type="presParOf" srcId="{2045E022-EFF7-4607-8336-04EED4E1DE14}" destId="{55BFEDAC-6700-4A78-AE96-7AB2F1EE9324}" srcOrd="1" destOrd="0" presId="urn:microsoft.com/office/officeart/2005/8/layout/process4"/>
    <dgm:cxn modelId="{44192F2A-8ABC-4A91-A02E-538B4FBA737A}" type="presParOf" srcId="{2045E022-EFF7-4607-8336-04EED4E1DE14}" destId="{B05C5154-F817-4A6B-A867-12CD8C20FE05}" srcOrd="2" destOrd="0" presId="urn:microsoft.com/office/officeart/2005/8/layout/process4"/>
    <dgm:cxn modelId="{05290084-14D5-4F4C-83B9-947DCCD4CF96}" type="presParOf" srcId="{B05C5154-F817-4A6B-A867-12CD8C20FE05}" destId="{7A10CD61-6904-4A09-AFC8-10699B490626}" srcOrd="0" destOrd="0" presId="urn:microsoft.com/office/officeart/2005/8/layout/process4"/>
    <dgm:cxn modelId="{92BB393A-C224-405D-9640-194C45A10B6C}" type="presParOf" srcId="{192617F2-C714-4DA3-AD2C-2C5932415F05}" destId="{9038BB15-3E35-4CCD-A290-7738597DF43A}" srcOrd="3" destOrd="0" presId="urn:microsoft.com/office/officeart/2005/8/layout/process4"/>
    <dgm:cxn modelId="{3A2D8C6E-AE93-4940-B647-A91AD26ACC66}" type="presParOf" srcId="{192617F2-C714-4DA3-AD2C-2C5932415F05}" destId="{939F18F3-7A22-4934-8A10-4249A031AA64}" srcOrd="4" destOrd="0" presId="urn:microsoft.com/office/officeart/2005/8/layout/process4"/>
    <dgm:cxn modelId="{BB8D9F27-97FF-439D-86EF-2E74DB23F99C}" type="presParOf" srcId="{939F18F3-7A22-4934-8A10-4249A031AA64}" destId="{ACE8114F-180A-4147-A680-2B26816C50C2}" srcOrd="0" destOrd="0" presId="urn:microsoft.com/office/officeart/2005/8/layout/process4"/>
    <dgm:cxn modelId="{CD0580EC-6945-49E8-A591-9C5C3D8ECC7F}" type="presParOf" srcId="{939F18F3-7A22-4934-8A10-4249A031AA64}" destId="{4A7A7914-9D21-4DA0-A177-EF48CC670111}" srcOrd="1" destOrd="0" presId="urn:microsoft.com/office/officeart/2005/8/layout/process4"/>
    <dgm:cxn modelId="{04481CCA-DB4C-4243-9193-B3A7EC38FAE6}" type="presParOf" srcId="{939F18F3-7A22-4934-8A10-4249A031AA64}" destId="{71A990CE-64B6-4F60-95E3-339468CC454B}" srcOrd="2" destOrd="0" presId="urn:microsoft.com/office/officeart/2005/8/layout/process4"/>
    <dgm:cxn modelId="{FA01B641-AA41-49F6-A5F4-8F02A93970DB}" type="presParOf" srcId="{71A990CE-64B6-4F60-95E3-339468CC454B}" destId="{DC7347A1-5958-473C-ACA5-7F54B0DEBF7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A3C4BC2-4E58-470C-89B3-651BEB41051B}">
      <dsp:nvSpPr>
        <dsp:cNvPr id="0" name=""/>
        <dsp:cNvSpPr/>
      </dsp:nvSpPr>
      <dsp:spPr>
        <a:xfrm>
          <a:off x="0" y="4359342"/>
          <a:ext cx="9144000" cy="14308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>
              <a:solidFill>
                <a:schemeClr val="tx1"/>
              </a:solidFill>
            </a:rPr>
            <a:t>Oligarchy</a:t>
          </a:r>
          <a:endParaRPr lang="en-US" sz="4400" kern="1200" dirty="0">
            <a:solidFill>
              <a:schemeClr val="tx1"/>
            </a:solidFill>
          </a:endParaRPr>
        </a:p>
      </dsp:txBody>
      <dsp:txXfrm>
        <a:off x="0" y="4359342"/>
        <a:ext cx="9144000" cy="772650"/>
      </dsp:txXfrm>
    </dsp:sp>
    <dsp:sp modelId="{B009EF57-B429-4B4F-B9DB-89ED93765455}">
      <dsp:nvSpPr>
        <dsp:cNvPr id="0" name=""/>
        <dsp:cNvSpPr/>
      </dsp:nvSpPr>
      <dsp:spPr>
        <a:xfrm>
          <a:off x="0" y="5103376"/>
          <a:ext cx="9144000" cy="65818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41910" rIns="234696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Success in trade=______ who challenge elite 1) 2)</a:t>
          </a:r>
          <a:endParaRPr lang="en-US" sz="3300" kern="1200" dirty="0"/>
        </a:p>
      </dsp:txBody>
      <dsp:txXfrm>
        <a:off x="0" y="5103376"/>
        <a:ext cx="9144000" cy="658183"/>
      </dsp:txXfrm>
    </dsp:sp>
    <dsp:sp modelId="{55BFEDAC-6700-4A78-AE96-7AB2F1EE9324}">
      <dsp:nvSpPr>
        <dsp:cNvPr id="0" name=""/>
        <dsp:cNvSpPr/>
      </dsp:nvSpPr>
      <dsp:spPr>
        <a:xfrm rot="10800000">
          <a:off x="0" y="2180183"/>
          <a:ext cx="9144000" cy="220062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>
              <a:solidFill>
                <a:schemeClr val="tx1"/>
              </a:solidFill>
            </a:rPr>
            <a:t>Aristocracy</a:t>
          </a:r>
          <a:endParaRPr lang="en-US" sz="2300" kern="1200" dirty="0">
            <a:solidFill>
              <a:schemeClr val="tx1"/>
            </a:solidFill>
          </a:endParaRPr>
        </a:p>
      </dsp:txBody>
      <dsp:txXfrm>
        <a:off x="0" y="2180183"/>
        <a:ext cx="9144000" cy="772418"/>
      </dsp:txXfrm>
    </dsp:sp>
    <dsp:sp modelId="{7A10CD61-6904-4A09-AFC8-10699B490626}">
      <dsp:nvSpPr>
        <dsp:cNvPr id="0" name=""/>
        <dsp:cNvSpPr/>
      </dsp:nvSpPr>
      <dsp:spPr>
        <a:xfrm>
          <a:off x="0" y="2952601"/>
          <a:ext cx="9144000" cy="65798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41910" rIns="234696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Small group of landowners 1) 2) 3) 4)</a:t>
          </a:r>
          <a:endParaRPr lang="en-US" sz="3300" kern="1200" dirty="0"/>
        </a:p>
      </dsp:txBody>
      <dsp:txXfrm>
        <a:off x="0" y="2952601"/>
        <a:ext cx="9144000" cy="657985"/>
      </dsp:txXfrm>
    </dsp:sp>
    <dsp:sp modelId="{4A7A7914-9D21-4DA0-A177-EF48CC670111}">
      <dsp:nvSpPr>
        <dsp:cNvPr id="0" name=""/>
        <dsp:cNvSpPr/>
      </dsp:nvSpPr>
      <dsp:spPr>
        <a:xfrm rot="10800000">
          <a:off x="0" y="1023"/>
          <a:ext cx="9144000" cy="220062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>
              <a:solidFill>
                <a:schemeClr val="tx1"/>
              </a:solidFill>
            </a:rPr>
            <a:t>Monarchy</a:t>
          </a:r>
          <a:endParaRPr lang="en-US" sz="4400" kern="1200" dirty="0">
            <a:solidFill>
              <a:schemeClr val="tx1"/>
            </a:solidFill>
          </a:endParaRPr>
        </a:p>
      </dsp:txBody>
      <dsp:txXfrm>
        <a:off x="0" y="1023"/>
        <a:ext cx="9144000" cy="772418"/>
      </dsp:txXfrm>
    </dsp:sp>
    <dsp:sp modelId="{DC7347A1-5958-473C-ACA5-7F54B0DEBF7E}">
      <dsp:nvSpPr>
        <dsp:cNvPr id="0" name=""/>
        <dsp:cNvSpPr/>
      </dsp:nvSpPr>
      <dsp:spPr>
        <a:xfrm>
          <a:off x="1116" y="773441"/>
          <a:ext cx="9141767" cy="65798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41910" rIns="234696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Rule is __________ and absolute</a:t>
          </a:r>
          <a:endParaRPr lang="en-US" sz="3300" kern="1200" dirty="0"/>
        </a:p>
      </dsp:txBody>
      <dsp:txXfrm>
        <a:off x="1116" y="773441"/>
        <a:ext cx="9141767" cy="6579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B22C76-A152-488A-9EA1-8E01C9C3465A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59C8F7-428C-4649-82A9-5DFAA127A10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D6F7E-7444-4591-9B1D-F39E553256A4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A3509-67AE-4501-9AC8-4289CBB791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D6F7E-7444-4591-9B1D-F39E553256A4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A3509-67AE-4501-9AC8-4289CBB791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D6F7E-7444-4591-9B1D-F39E553256A4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A3509-67AE-4501-9AC8-4289CBB791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D6F7E-7444-4591-9B1D-F39E553256A4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A3509-67AE-4501-9AC8-4289CBB791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D6F7E-7444-4591-9B1D-F39E553256A4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A3509-67AE-4501-9AC8-4289CBB791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D6F7E-7444-4591-9B1D-F39E553256A4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A3509-67AE-4501-9AC8-4289CBB791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D6F7E-7444-4591-9B1D-F39E553256A4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A3509-67AE-4501-9AC8-4289CBB791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D6F7E-7444-4591-9B1D-F39E553256A4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A3509-67AE-4501-9AC8-4289CBB791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D6F7E-7444-4591-9B1D-F39E553256A4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A3509-67AE-4501-9AC8-4289CBB791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D6F7E-7444-4591-9B1D-F39E553256A4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A3509-67AE-4501-9AC8-4289CBB791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D9D6F7E-7444-4591-9B1D-F39E553256A4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1DA3509-67AE-4501-9AC8-4289CBB791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D9D6F7E-7444-4591-9B1D-F39E553256A4}" type="datetimeFigureOut">
              <a:rPr lang="en-US" smtClean="0"/>
              <a:pPr/>
              <a:t>8/31/2010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1DA3509-67AE-4501-9AC8-4289CBB791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8/27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Turn to page 120-121 read about Athens and Sparta. Compare and contrast the cultures of each.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www.molloy.edu/sophia/plato/Dari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2819400"/>
            <a:ext cx="2085975" cy="37528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Persian Wars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4267200" cy="4625609"/>
          </a:xfrm>
        </p:spPr>
        <p:txBody>
          <a:bodyPr/>
          <a:lstStyle/>
          <a:p>
            <a:r>
              <a:rPr lang="en-US" dirty="0" smtClean="0"/>
              <a:t>________conquer Greek c-s</a:t>
            </a:r>
          </a:p>
          <a:p>
            <a:pPr lvl="1"/>
            <a:r>
              <a:rPr lang="en-US" dirty="0" smtClean="0"/>
              <a:t>Ionia ________</a:t>
            </a:r>
          </a:p>
          <a:p>
            <a:pPr lvl="1"/>
            <a:r>
              <a:rPr lang="en-US" dirty="0" smtClean="0"/>
              <a:t>_______helps</a:t>
            </a:r>
          </a:p>
          <a:p>
            <a:r>
              <a:rPr lang="en-US" dirty="0" smtClean="0"/>
              <a:t>Darius I: 		     </a:t>
            </a:r>
          </a:p>
          <a:p>
            <a:pPr>
              <a:buNone/>
            </a:pPr>
            <a:r>
              <a:rPr lang="en-US" dirty="0" smtClean="0"/>
              <a:t>	punishes Athens by:</a:t>
            </a:r>
          </a:p>
          <a:p>
            <a:r>
              <a:rPr lang="en-US" dirty="0" smtClean="0"/>
              <a:t>Athenians ________the Persians</a:t>
            </a:r>
            <a:endParaRPr lang="en-US" dirty="0"/>
          </a:p>
        </p:txBody>
      </p:sp>
      <p:pic>
        <p:nvPicPr>
          <p:cNvPr id="3074" name="Picture 2" descr="http://edsitement.neh.gov/lesson_images/EvalGraphics/PersianEmpire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76400"/>
            <a:ext cx="914400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ready for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4114800" cy="4625609"/>
          </a:xfrm>
        </p:spPr>
        <p:txBody>
          <a:bodyPr/>
          <a:lstStyle/>
          <a:p>
            <a:r>
              <a:rPr lang="en-US" dirty="0" smtClean="0"/>
              <a:t>Themistocles:</a:t>
            </a:r>
          </a:p>
          <a:p>
            <a:pPr>
              <a:buNone/>
            </a:pPr>
            <a:r>
              <a:rPr lang="en-US" dirty="0" smtClean="0"/>
              <a:t>    tells Athenians to:</a:t>
            </a:r>
          </a:p>
          <a:p>
            <a:r>
              <a:rPr lang="en-US" dirty="0" smtClean="0"/>
              <a:t>Athens persuades ______to join them against the _______</a:t>
            </a:r>
          </a:p>
          <a:p>
            <a:r>
              <a:rPr lang="en-US" dirty="0" smtClean="0"/>
              <a:t>Persia attacks with a new leader _______. </a:t>
            </a:r>
          </a:p>
          <a:p>
            <a:r>
              <a:rPr lang="en-US" dirty="0" smtClean="0"/>
              <a:t>Athenians defeat Persia on land and:</a:t>
            </a:r>
            <a:endParaRPr lang="en-US" dirty="0"/>
          </a:p>
        </p:txBody>
      </p:sp>
      <p:pic>
        <p:nvPicPr>
          <p:cNvPr id="2050" name="Picture 2" descr="http://www.dromo.info/Themistocl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2209800"/>
            <a:ext cx="2886075" cy="3752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Last Stand of the 300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4114800" cy="4625609"/>
          </a:xfrm>
        </p:spPr>
        <p:txBody>
          <a:bodyPr>
            <a:normAutofit/>
          </a:bodyPr>
          <a:lstStyle/>
          <a:p>
            <a:r>
              <a:rPr lang="en-US" dirty="0" err="1" smtClean="0"/>
              <a:t>Leonidas</a:t>
            </a:r>
            <a:r>
              <a:rPr lang="en-US" dirty="0" smtClean="0"/>
              <a:t>,:  </a:t>
            </a:r>
          </a:p>
          <a:p>
            <a:pPr>
              <a:buNone/>
            </a:pPr>
            <a:r>
              <a:rPr lang="en-US" dirty="0" smtClean="0"/>
              <a:t>block:</a:t>
            </a:r>
          </a:p>
          <a:p>
            <a:r>
              <a:rPr lang="en-US" dirty="0" smtClean="0"/>
              <a:t>Persian army greatly:</a:t>
            </a:r>
          </a:p>
          <a:p>
            <a:r>
              <a:rPr lang="en-US" dirty="0" smtClean="0"/>
              <a:t>Battle lasted ____ days </a:t>
            </a:r>
            <a:r>
              <a:rPr lang="en-US" dirty="0" err="1" smtClean="0"/>
              <a:t>b/f</a:t>
            </a:r>
            <a:r>
              <a:rPr lang="en-US" dirty="0" smtClean="0"/>
              <a:t> the Spartans were___________</a:t>
            </a:r>
          </a:p>
          <a:p>
            <a:r>
              <a:rPr lang="en-US" dirty="0" err="1" smtClean="0"/>
              <a:t>Leonidas</a:t>
            </a:r>
            <a:r>
              <a:rPr lang="en-US" dirty="0" smtClean="0"/>
              <a:t> ________</a:t>
            </a:r>
            <a:endParaRPr lang="en-US" dirty="0"/>
          </a:p>
        </p:txBody>
      </p:sp>
      <p:pic>
        <p:nvPicPr>
          <p:cNvPr id="1026" name="Picture 2" descr="http://www.thespeakersblog.com/photos/uncategorized/2008/01/12/spartan_phalanx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3319" y="2895600"/>
            <a:ext cx="439838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ivius.org/a/1/maps/league_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8342" y="2819400"/>
            <a:ext cx="4535658" cy="4038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Delian</a:t>
            </a:r>
            <a:r>
              <a:rPr lang="en-US" dirty="0" smtClean="0"/>
              <a:t> League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4343400" cy="4625609"/>
          </a:xfrm>
        </p:spPr>
        <p:txBody>
          <a:bodyPr/>
          <a:lstStyle/>
          <a:p>
            <a:r>
              <a:rPr lang="en-US" dirty="0" smtClean="0"/>
              <a:t>Athens comes out of the war as the ______ ________ c-s</a:t>
            </a:r>
          </a:p>
          <a:p>
            <a:r>
              <a:rPr lang="en-US" dirty="0" smtClean="0"/>
              <a:t>Athens creates an ________w/ other c-s called the:</a:t>
            </a:r>
          </a:p>
          <a:p>
            <a:r>
              <a:rPr lang="en-US" dirty="0" smtClean="0"/>
              <a:t>Athens begins to :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Peloponnesian Wars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4343400" cy="4625609"/>
          </a:xfrm>
        </p:spPr>
        <p:txBody>
          <a:bodyPr>
            <a:normAutofit/>
          </a:bodyPr>
          <a:lstStyle/>
          <a:p>
            <a:r>
              <a:rPr lang="en-US" dirty="0" smtClean="0"/>
              <a:t>Many city states start to __________ Athens</a:t>
            </a:r>
          </a:p>
          <a:p>
            <a:r>
              <a:rPr lang="en-US" dirty="0" smtClean="0"/>
              <a:t>To offset the </a:t>
            </a:r>
            <a:r>
              <a:rPr lang="en-US" dirty="0" err="1" smtClean="0"/>
              <a:t>Delian</a:t>
            </a:r>
            <a:r>
              <a:rPr lang="en-US" dirty="0" smtClean="0"/>
              <a:t> League:</a:t>
            </a:r>
          </a:p>
          <a:p>
            <a:r>
              <a:rPr lang="en-US" dirty="0" smtClean="0"/>
              <a:t>War erupts in ________ which lasts 27 years!</a:t>
            </a:r>
          </a:p>
          <a:p>
            <a:r>
              <a:rPr lang="en-US" dirty="0" smtClean="0"/>
              <a:t>Fighting __________ Greece and: </a:t>
            </a:r>
          </a:p>
          <a:p>
            <a:endParaRPr lang="en-US" dirty="0"/>
          </a:p>
        </p:txBody>
      </p:sp>
      <p:pic>
        <p:nvPicPr>
          <p:cNvPr id="4" name="Picture 2" descr="http://www.englishare.net/literature/Peloponnesian-War-map-L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1371" y="2743200"/>
            <a:ext cx="4702629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Alexander the Great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Macedonian…not Greek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Journal 9/30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kind of a ruler would you be? How would you keep control of  your people?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ATG’s Early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4495800" cy="5181599"/>
          </a:xfrm>
        </p:spPr>
        <p:txBody>
          <a:bodyPr/>
          <a:lstStyle/>
          <a:p>
            <a:r>
              <a:rPr lang="en-US" dirty="0" smtClean="0"/>
              <a:t>Father, Philip II, :</a:t>
            </a:r>
          </a:p>
          <a:p>
            <a:pPr lvl="1"/>
            <a:r>
              <a:rPr lang="en-US" dirty="0" smtClean="0"/>
              <a:t>Spends much of his time:</a:t>
            </a:r>
          </a:p>
          <a:p>
            <a:pPr lvl="1"/>
            <a:r>
              <a:rPr lang="en-US" dirty="0" smtClean="0"/>
              <a:t>Educates his son:</a:t>
            </a:r>
          </a:p>
          <a:p>
            <a:r>
              <a:rPr lang="en-US" dirty="0" smtClean="0"/>
              <a:t>Very ambitious, wants to:</a:t>
            </a:r>
          </a:p>
          <a:p>
            <a:r>
              <a:rPr lang="en-US" dirty="0" smtClean="0"/>
              <a:t>ATG takes over empire and sets his sights on ___________</a:t>
            </a:r>
          </a:p>
          <a:p>
            <a:pPr lvl="1"/>
            <a:endParaRPr lang="en-US" dirty="0"/>
          </a:p>
        </p:txBody>
      </p:sp>
      <p:pic>
        <p:nvPicPr>
          <p:cNvPr id="2050" name="Picture 2" descr="http://www.orfej.com.mk/images/about_mk/Philip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625600"/>
            <a:ext cx="2133600" cy="1991360"/>
          </a:xfrm>
          <a:prstGeom prst="rect">
            <a:avLst/>
          </a:prstGeom>
          <a:noFill/>
        </p:spPr>
      </p:pic>
      <p:pic>
        <p:nvPicPr>
          <p:cNvPr id="2052" name="Picture 4" descr="http://www.usu.edu/markdamen/ClasDram/images/05/MapMacedon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1028" y="3429000"/>
            <a:ext cx="3792972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Alexander’s Legacy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1"/>
            <a:ext cx="8534400" cy="5181599"/>
          </a:xfrm>
        </p:spPr>
        <p:txBody>
          <a:bodyPr/>
          <a:lstStyle/>
          <a:p>
            <a:r>
              <a:rPr lang="en-US" dirty="0" smtClean="0"/>
              <a:t>Kind with conquered _______</a:t>
            </a:r>
          </a:p>
          <a:p>
            <a:pPr lvl="1"/>
            <a:r>
              <a:rPr lang="en-US" dirty="0" smtClean="0"/>
              <a:t>Encourages local </a:t>
            </a:r>
            <a:r>
              <a:rPr lang="en-US" dirty="0" err="1" smtClean="0"/>
              <a:t>ppl</a:t>
            </a:r>
            <a:r>
              <a:rPr lang="en-US" dirty="0" smtClean="0"/>
              <a:t> to:</a:t>
            </a:r>
          </a:p>
          <a:p>
            <a:pPr lvl="1"/>
            <a:r>
              <a:rPr lang="en-US" dirty="0" smtClean="0"/>
              <a:t>Encourages Greeks to:</a:t>
            </a:r>
          </a:p>
          <a:p>
            <a:pPr lvl="1"/>
            <a:r>
              <a:rPr lang="en-US" dirty="0" smtClean="0"/>
              <a:t>The blend of Greek and other cultures in ATG’s empire is known as:</a:t>
            </a:r>
          </a:p>
          <a:p>
            <a:r>
              <a:rPr lang="en-US" dirty="0" smtClean="0"/>
              <a:t>Alexandria, Egypt becomes: </a:t>
            </a:r>
          </a:p>
          <a:p>
            <a:pPr lvl="1"/>
            <a:endParaRPr lang="en-US" dirty="0"/>
          </a:p>
        </p:txBody>
      </p:sp>
      <p:pic>
        <p:nvPicPr>
          <p:cNvPr id="1026" name="Picture 2" descr="http://upload.wikimedia.org/wikipedia/commons/a/ab/Hellenistic_world_300BC_blan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4313117"/>
            <a:ext cx="5296323" cy="25448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Ancient Greeks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843784"/>
            <a:ext cx="8077200" cy="149961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dawn of modern civilization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75191"/>
            <a:ext cx="4267200" cy="5082809"/>
          </a:xfrm>
        </p:spPr>
        <p:txBody>
          <a:bodyPr>
            <a:normAutofit/>
          </a:bodyPr>
          <a:lstStyle/>
          <a:p>
            <a:r>
              <a:rPr lang="en-US" dirty="0" smtClean="0"/>
              <a:t>Geography makes Greece hard:</a:t>
            </a:r>
          </a:p>
          <a:p>
            <a:pPr lvl="1"/>
            <a:r>
              <a:rPr lang="en-US" dirty="0" smtClean="0"/>
              <a:t>_________ divide Greece into valleys</a:t>
            </a:r>
          </a:p>
          <a:p>
            <a:pPr lvl="1"/>
            <a:r>
              <a:rPr lang="en-US" dirty="0" smtClean="0"/>
              <a:t>Islands cut off by_____</a:t>
            </a:r>
          </a:p>
          <a:p>
            <a:r>
              <a:rPr lang="en-US" dirty="0" smtClean="0"/>
              <a:t>The Mediterranean is used:</a:t>
            </a:r>
          </a:p>
          <a:p>
            <a:pPr lvl="1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098" name="Picture 2" descr="http://upload.wikimedia.org/wikipedia/commons/thumb/b/b6/Balkan_topo_en.jpg/350px-Balkan_topo_en.jpg"/>
          <p:cNvPicPr>
            <a:picLocks noChangeAspect="1" noChangeArrowheads="1"/>
          </p:cNvPicPr>
          <p:nvPr/>
        </p:nvPicPr>
        <p:blipFill>
          <a:blip r:embed="rId2" cstate="print"/>
          <a:srcRect l="5472" t="13559" r="10847"/>
          <a:stretch>
            <a:fillRect/>
          </a:stretch>
        </p:blipFill>
        <p:spPr bwMode="auto">
          <a:xfrm>
            <a:off x="4495800" y="2468033"/>
            <a:ext cx="4648200" cy="43899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City-States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5181600" cy="5410199"/>
          </a:xfrm>
        </p:spPr>
        <p:txBody>
          <a:bodyPr>
            <a:normAutofit/>
          </a:bodyPr>
          <a:lstStyle/>
          <a:p>
            <a:r>
              <a:rPr lang="en-US" dirty="0" smtClean="0"/>
              <a:t>City-State’s </a:t>
            </a:r>
            <a:r>
              <a:rPr lang="en-US" sz="3200" dirty="0" smtClean="0"/>
              <a:t>citizens are fiercely ______ to their C-S</a:t>
            </a:r>
          </a:p>
          <a:p>
            <a:r>
              <a:rPr lang="en-US" dirty="0" smtClean="0"/>
              <a:t>The Greeks called the City-State _______</a:t>
            </a:r>
          </a:p>
          <a:p>
            <a:pPr lvl="1"/>
            <a:r>
              <a:rPr lang="en-US" dirty="0" smtClean="0"/>
              <a:t>The </a:t>
            </a:r>
            <a:r>
              <a:rPr lang="en-US" i="1" dirty="0" smtClean="0"/>
              <a:t>Acropolis</a:t>
            </a:r>
            <a:r>
              <a:rPr lang="en-US" dirty="0" smtClean="0"/>
              <a:t> meaning:</a:t>
            </a:r>
          </a:p>
          <a:p>
            <a:pPr lvl="1"/>
            <a:r>
              <a:rPr lang="en-US" dirty="0" smtClean="0"/>
              <a:t>The Main city has:</a:t>
            </a:r>
          </a:p>
          <a:p>
            <a:pPr lvl="2">
              <a:buNone/>
            </a:pPr>
            <a:r>
              <a:rPr lang="en-US" dirty="0" smtClean="0"/>
              <a:t>1)</a:t>
            </a:r>
          </a:p>
          <a:p>
            <a:pPr lvl="2">
              <a:buNone/>
            </a:pPr>
            <a:r>
              <a:rPr lang="en-US" dirty="0" smtClean="0"/>
              <a:t>2)</a:t>
            </a:r>
          </a:p>
          <a:p>
            <a:pPr lvl="2">
              <a:buNone/>
            </a:pPr>
            <a:r>
              <a:rPr lang="en-US" dirty="0" smtClean="0"/>
              <a:t>3)</a:t>
            </a:r>
            <a:endParaRPr lang="en-US" dirty="0"/>
          </a:p>
        </p:txBody>
      </p:sp>
      <p:pic>
        <p:nvPicPr>
          <p:cNvPr id="3074" name="Picture 2" descr="Acropolis from Filopappou Hill"/>
          <p:cNvPicPr>
            <a:picLocks noChangeAspect="1" noChangeArrowheads="1"/>
          </p:cNvPicPr>
          <p:nvPr/>
        </p:nvPicPr>
        <p:blipFill>
          <a:blip r:embed="rId2" cstate="print"/>
          <a:srcRect l="38667"/>
          <a:stretch>
            <a:fillRect/>
          </a:stretch>
        </p:blipFill>
        <p:spPr bwMode="auto">
          <a:xfrm>
            <a:off x="5105400" y="2402371"/>
            <a:ext cx="4038600" cy="44556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</a:t>
            </a:r>
            <a:r>
              <a:rPr lang="en-US" dirty="0" smtClean="0"/>
              <a:t>8/31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Imagine you are a 17 year old male; would you rather live in Sparta or Athens? Why?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Now imagine you are a 17 year old female; same question.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 and the Military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1"/>
            <a:ext cx="9144000" cy="5334000"/>
          </a:xfrm>
        </p:spPr>
        <p:txBody>
          <a:bodyPr/>
          <a:lstStyle/>
          <a:p>
            <a:r>
              <a:rPr lang="en-US" dirty="0" smtClean="0"/>
              <a:t>A warm climate brings </a:t>
            </a:r>
            <a:r>
              <a:rPr lang="en-US" dirty="0" err="1" smtClean="0"/>
              <a:t>people_______to</a:t>
            </a:r>
            <a:r>
              <a:rPr lang="en-US" dirty="0" smtClean="0"/>
              <a:t>:</a:t>
            </a:r>
          </a:p>
          <a:p>
            <a:r>
              <a:rPr lang="en-US" dirty="0" smtClean="0"/>
              <a:t>Greece starts as very </a:t>
            </a:r>
            <a:r>
              <a:rPr lang="en-US" i="1" dirty="0" smtClean="0"/>
              <a:t>class conscience </a:t>
            </a:r>
            <a:r>
              <a:rPr lang="en-US" dirty="0" smtClean="0"/>
              <a:t>which means:</a:t>
            </a:r>
          </a:p>
          <a:p>
            <a:r>
              <a:rPr lang="en-US" dirty="0" smtClean="0"/>
              <a:t>When Iron replaces _______:</a:t>
            </a:r>
          </a:p>
          <a:p>
            <a:pPr lvl="1"/>
            <a:r>
              <a:rPr lang="en-US" dirty="0" smtClean="0"/>
              <a:t>The middle class can afford________</a:t>
            </a:r>
          </a:p>
          <a:p>
            <a:pPr lvl="1"/>
            <a:r>
              <a:rPr lang="en-US" dirty="0" smtClean="0"/>
              <a:t>Citizens become the:</a:t>
            </a:r>
          </a:p>
          <a:p>
            <a:r>
              <a:rPr lang="en-US" dirty="0" smtClean="0"/>
              <a:t>The Phalanx develops</a:t>
            </a:r>
          </a:p>
          <a:p>
            <a:pPr lvl="1">
              <a:buNone/>
            </a:pPr>
            <a:r>
              <a:rPr lang="en-US" dirty="0" smtClean="0"/>
              <a:t>1)</a:t>
            </a:r>
          </a:p>
          <a:p>
            <a:pPr lvl="1">
              <a:buNone/>
            </a:pPr>
            <a:r>
              <a:rPr lang="en-US" dirty="0" smtClean="0"/>
              <a:t>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066800"/>
          <a:ext cx="9144000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9/23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Turn to page 126. Read about Pericles and Athenian Democracy. Imagine that you could only tell me 5 things about Athenian Democracy…what would those 5 things be, (hint they should be the 5 most important things).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Athenian Democracy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1)</a:t>
            </a:r>
            <a:r>
              <a:rPr lang="en-US" dirty="0" err="1" smtClean="0"/>
              <a:t>Periclean</a:t>
            </a:r>
            <a:r>
              <a:rPr lang="en-US" dirty="0" smtClean="0"/>
              <a:t>  Athens was a direct democracy</a:t>
            </a:r>
          </a:p>
          <a:p>
            <a:pPr>
              <a:buNone/>
            </a:pPr>
            <a:r>
              <a:rPr lang="en-US" dirty="0" smtClean="0"/>
              <a:t>2) Pericles helps poor </a:t>
            </a:r>
            <a:r>
              <a:rPr lang="en-US" dirty="0" err="1" smtClean="0"/>
              <a:t>ppl</a:t>
            </a:r>
            <a:r>
              <a:rPr lang="en-US" dirty="0" smtClean="0"/>
              <a:t> serve in </a:t>
            </a:r>
            <a:r>
              <a:rPr lang="en-US" dirty="0" err="1" smtClean="0"/>
              <a:t>gov’t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3) Athenians started the concept of trial by jury of ones peers</a:t>
            </a:r>
          </a:p>
          <a:p>
            <a:pPr>
              <a:buNone/>
            </a:pPr>
            <a:r>
              <a:rPr lang="en-US" dirty="0" smtClean="0"/>
              <a:t>4) The Athenians had the right to do away with/stop/suspend the </a:t>
            </a:r>
            <a:r>
              <a:rPr lang="en-US" dirty="0" err="1" smtClean="0"/>
              <a:t>gov’t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5) Pericles turns Athens into cultural center of Greece.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3619</TotalTime>
  <Words>511</Words>
  <Application>Microsoft Office PowerPoint</Application>
  <PresentationFormat>On-screen Show (4:3)</PresentationFormat>
  <Paragraphs>90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Module</vt:lpstr>
      <vt:lpstr>Journal 8/27</vt:lpstr>
      <vt:lpstr>The Ancient Greeks</vt:lpstr>
      <vt:lpstr>Geography</vt:lpstr>
      <vt:lpstr>City-States</vt:lpstr>
      <vt:lpstr>Journal 8/31</vt:lpstr>
      <vt:lpstr>Culture and the Military</vt:lpstr>
      <vt:lpstr>Government</vt:lpstr>
      <vt:lpstr>Journal 9/23</vt:lpstr>
      <vt:lpstr>Athenian Democracy</vt:lpstr>
      <vt:lpstr>Persian Wars</vt:lpstr>
      <vt:lpstr>Getting ready for war</vt:lpstr>
      <vt:lpstr>The Last Stand of the 300</vt:lpstr>
      <vt:lpstr>The Delian League</vt:lpstr>
      <vt:lpstr>The Peloponnesian Wars</vt:lpstr>
      <vt:lpstr>Alexander the Great</vt:lpstr>
      <vt:lpstr>Journal 9/30</vt:lpstr>
      <vt:lpstr>ATG’s Early History</vt:lpstr>
      <vt:lpstr>Alexander’s Legacy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Ancient Greeks</dc:title>
  <dc:creator>TPS</dc:creator>
  <cp:lastModifiedBy>IT Clone User</cp:lastModifiedBy>
  <cp:revision>228</cp:revision>
  <dcterms:created xsi:type="dcterms:W3CDTF">2008-09-25T11:48:45Z</dcterms:created>
  <dcterms:modified xsi:type="dcterms:W3CDTF">2010-08-31T18:10:06Z</dcterms:modified>
</cp:coreProperties>
</file>