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  <p:sldId id="262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0E933-748B-46E7-BC85-FE61D9136FCA}" type="datetimeFigureOut">
              <a:rPr lang="en-US" smtClean="0"/>
              <a:pPr/>
              <a:t>10/5/2009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27B3D-E47A-43ED-9184-D9BE56927D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0E933-748B-46E7-BC85-FE61D9136FCA}" type="datetimeFigureOut">
              <a:rPr lang="en-US" smtClean="0"/>
              <a:pPr/>
              <a:t>10/5/2009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27B3D-E47A-43ED-9184-D9BE56927D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0E933-748B-46E7-BC85-FE61D9136FCA}" type="datetimeFigureOut">
              <a:rPr lang="en-US" smtClean="0"/>
              <a:pPr/>
              <a:t>10/5/2009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27B3D-E47A-43ED-9184-D9BE56927D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0E933-748B-46E7-BC85-FE61D9136FCA}" type="datetimeFigureOut">
              <a:rPr lang="en-US" smtClean="0"/>
              <a:pPr/>
              <a:t>10/5/2009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27B3D-E47A-43ED-9184-D9BE56927D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0E933-748B-46E7-BC85-FE61D9136FCA}" type="datetimeFigureOut">
              <a:rPr lang="en-US" smtClean="0"/>
              <a:pPr/>
              <a:t>10/5/2009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27B3D-E47A-43ED-9184-D9BE56927D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0E933-748B-46E7-BC85-FE61D9136FCA}" type="datetimeFigureOut">
              <a:rPr lang="en-US" smtClean="0"/>
              <a:pPr/>
              <a:t>10/5/2009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27B3D-E47A-43ED-9184-D9BE56927D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0E933-748B-46E7-BC85-FE61D9136FCA}" type="datetimeFigureOut">
              <a:rPr lang="en-US" smtClean="0"/>
              <a:pPr/>
              <a:t>10/5/2009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27B3D-E47A-43ED-9184-D9BE56927D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0E933-748B-46E7-BC85-FE61D9136FCA}" type="datetimeFigureOut">
              <a:rPr lang="en-US" smtClean="0"/>
              <a:pPr/>
              <a:t>10/5/2009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27B3D-E47A-43ED-9184-D9BE56927D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0E933-748B-46E7-BC85-FE61D9136FCA}" type="datetimeFigureOut">
              <a:rPr lang="en-US" smtClean="0"/>
              <a:pPr/>
              <a:t>10/5/2009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27B3D-E47A-43ED-9184-D9BE56927D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0E933-748B-46E7-BC85-FE61D9136FCA}" type="datetimeFigureOut">
              <a:rPr lang="en-US" smtClean="0"/>
              <a:pPr/>
              <a:t>10/5/2009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27B3D-E47A-43ED-9184-D9BE56927D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0E933-748B-46E7-BC85-FE61D9136FCA}" type="datetimeFigureOut">
              <a:rPr lang="en-US" smtClean="0"/>
              <a:pPr/>
              <a:t>10/5/2009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27B3D-E47A-43ED-9184-D9BE56927D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60E933-748B-46E7-BC85-FE61D9136FCA}" type="datetimeFigureOut">
              <a:rPr lang="en-US" smtClean="0"/>
              <a:pPr/>
              <a:t>10/5/2009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827B3D-E47A-43ED-9184-D9BE56927D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90800"/>
            <a:ext cx="6400800" cy="17526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tx1"/>
                </a:solidFill>
              </a:rPr>
              <a:t>What role does language play in culture?</a:t>
            </a:r>
          </a:p>
          <a:p>
            <a:r>
              <a:rPr lang="en-US" sz="3600" dirty="0" smtClean="0">
                <a:solidFill>
                  <a:schemeClr val="tx1"/>
                </a:solidFill>
              </a:rPr>
              <a:t>Does culture depend on language? Why/why not?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1470025"/>
          </a:xfrm>
        </p:spPr>
        <p:txBody>
          <a:bodyPr/>
          <a:lstStyle/>
          <a:p>
            <a:r>
              <a:rPr lang="en-US" dirty="0" smtClean="0"/>
              <a:t>Journal 4/23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362" name="Picture 2" descr="http://www.allied-media.com/Hispanic%20Market/images/hispanicamerica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914400"/>
            <a:ext cx="9144000" cy="48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smtClean="0"/>
              <a:t>Who is </a:t>
            </a:r>
            <a:r>
              <a:rPr lang="en-US" i="1" dirty="0" smtClean="0"/>
              <a:t>Hispanic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609600"/>
            <a:ext cx="9144000" cy="4525963"/>
          </a:xfrm>
        </p:spPr>
        <p:txBody>
          <a:bodyPr/>
          <a:lstStyle/>
          <a:p>
            <a:r>
              <a:rPr lang="en-US" sz="3200" dirty="0" smtClean="0"/>
              <a:t>Hispanic-Americans share a common __________ but:</a:t>
            </a:r>
          </a:p>
          <a:p>
            <a:r>
              <a:rPr lang="en-US" sz="3200" dirty="0" smtClean="0"/>
              <a:t>Another term employed is________</a:t>
            </a:r>
          </a:p>
          <a:p>
            <a:r>
              <a:rPr lang="en-US" sz="3200" dirty="0" smtClean="0"/>
              <a:t>Many Hispanic-Americans simply call themselves: </a:t>
            </a:r>
          </a:p>
          <a:p>
            <a:endParaRPr lang="en-US" dirty="0"/>
          </a:p>
        </p:txBody>
      </p:sp>
      <p:pic>
        <p:nvPicPr>
          <p:cNvPr id="4098" name="Picture 2" descr="http://www.ceu-hours.com/courses/culture-latinos_files/image00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2872828"/>
            <a:ext cx="6934200" cy="39851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/>
              <a:t>Dominant group’s perception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914400"/>
            <a:ext cx="4191000" cy="5943600"/>
          </a:xfrm>
        </p:spPr>
        <p:txBody>
          <a:bodyPr/>
          <a:lstStyle/>
          <a:p>
            <a:r>
              <a:rPr lang="en-US" sz="3200" dirty="0" err="1" smtClean="0"/>
              <a:t>Panethnicity</a:t>
            </a:r>
            <a:r>
              <a:rPr lang="en-US" sz="3200" dirty="0" smtClean="0"/>
              <a:t>: </a:t>
            </a:r>
          </a:p>
          <a:p>
            <a:r>
              <a:rPr lang="en-US" sz="3200" dirty="0" smtClean="0"/>
              <a:t>Lack of understanding that Latin America has:</a:t>
            </a:r>
          </a:p>
          <a:p>
            <a:endParaRPr lang="en-US" sz="3200" dirty="0"/>
          </a:p>
          <a:p>
            <a:endParaRPr lang="en-US" dirty="0"/>
          </a:p>
        </p:txBody>
      </p:sp>
      <p:pic>
        <p:nvPicPr>
          <p:cNvPr id="3074" name="Picture 2" descr="http://images.oambassadors.org/system/images/0000/0155/latin_americ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1" y="2845267"/>
            <a:ext cx="7620000" cy="40127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smtClean="0"/>
              <a:t>Migrant Workers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762000"/>
            <a:ext cx="4038600" cy="5867400"/>
          </a:xfrm>
        </p:spPr>
        <p:txBody>
          <a:bodyPr/>
          <a:lstStyle/>
          <a:p>
            <a:r>
              <a:rPr lang="en-US" sz="3200" dirty="0" err="1" smtClean="0"/>
              <a:t>Broderland</a:t>
            </a:r>
            <a:r>
              <a:rPr lang="en-US" sz="3200" dirty="0" smtClean="0"/>
              <a:t>: </a:t>
            </a:r>
          </a:p>
          <a:p>
            <a:r>
              <a:rPr lang="en-US" sz="3200" dirty="0" smtClean="0"/>
              <a:t>Many migrant workers live:</a:t>
            </a:r>
          </a:p>
          <a:p>
            <a:pPr>
              <a:buNone/>
            </a:pPr>
            <a:r>
              <a:rPr lang="en-US" sz="3200" dirty="0"/>
              <a:t>	</a:t>
            </a:r>
            <a:r>
              <a:rPr lang="en-US" sz="3200" dirty="0" smtClean="0"/>
              <a:t>but send part of their ______:</a:t>
            </a:r>
          </a:p>
          <a:p>
            <a:r>
              <a:rPr lang="en-US" sz="3200" dirty="0" smtClean="0"/>
              <a:t>Some workers cannot avoid </a:t>
            </a:r>
            <a:r>
              <a:rPr lang="en-US" sz="3200" i="1" dirty="0" err="1" smtClean="0"/>
              <a:t>Maquiladoras</a:t>
            </a:r>
            <a:r>
              <a:rPr lang="en-US" sz="3200" dirty="0" smtClean="0"/>
              <a:t>:</a:t>
            </a:r>
          </a:p>
          <a:p>
            <a:endParaRPr lang="en-US" sz="3200" dirty="0"/>
          </a:p>
          <a:p>
            <a:pPr>
              <a:buNone/>
            </a:pPr>
            <a:endParaRPr lang="en-US" dirty="0"/>
          </a:p>
        </p:txBody>
      </p:sp>
      <p:pic>
        <p:nvPicPr>
          <p:cNvPr id="2050" name="Picture 2" descr="http://rpp.english.ucsb.edu/wp-content/uploads/2006/08/bord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7681" y="1447800"/>
            <a:ext cx="5506320" cy="541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10/5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How is life different for Hispanic teenagers from white teenagers?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How is life different for Hispanic girls? What contributes to these differences?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smtClean="0"/>
              <a:t>Bilingual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762000"/>
            <a:ext cx="9144000" cy="5867400"/>
          </a:xfrm>
        </p:spPr>
        <p:txBody>
          <a:bodyPr/>
          <a:lstStyle/>
          <a:p>
            <a:r>
              <a:rPr lang="en-US" sz="3200" dirty="0" smtClean="0"/>
              <a:t>Treaty of Guadalupe Hidalgo promises: </a:t>
            </a:r>
          </a:p>
          <a:p>
            <a:r>
              <a:rPr lang="en-US" sz="3200" dirty="0" smtClean="0"/>
              <a:t>Until 1975 many Hispanic children:</a:t>
            </a:r>
            <a:endParaRPr lang="en-US" sz="3200" dirty="0" smtClean="0"/>
          </a:p>
          <a:p>
            <a:pPr lvl="1"/>
            <a:r>
              <a:rPr lang="en-US" dirty="0" smtClean="0"/>
              <a:t>Schools were separate and____________</a:t>
            </a:r>
          </a:p>
          <a:p>
            <a:pPr lvl="1"/>
            <a:r>
              <a:rPr lang="en-US" dirty="0" smtClean="0"/>
              <a:t>After integration Hispanic children:</a:t>
            </a:r>
          </a:p>
          <a:p>
            <a:pPr lvl="1"/>
            <a:r>
              <a:rPr lang="en-US" dirty="0" smtClean="0"/>
              <a:t>Until ‘68 foreign language classes in Cali. were_________</a:t>
            </a:r>
          </a:p>
          <a:p>
            <a:r>
              <a:rPr lang="en-US" dirty="0" smtClean="0"/>
              <a:t>Bilingualism is the use of _____or more languages in: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&amp; recognizing both as legitimate</a:t>
            </a:r>
          </a:p>
          <a:p>
            <a:pPr lvl="1"/>
            <a:r>
              <a:rPr lang="en-US" dirty="0" smtClean="0"/>
              <a:t>Bilingual Education: </a:t>
            </a:r>
          </a:p>
          <a:p>
            <a:pPr lvl="1"/>
            <a:r>
              <a:rPr lang="en-US" dirty="0" smtClean="0"/>
              <a:t>English immersion:</a:t>
            </a:r>
          </a:p>
          <a:p>
            <a:pPr>
              <a:buNone/>
            </a:pPr>
            <a:r>
              <a:rPr lang="en-US" dirty="0" smtClean="0"/>
              <a:t>	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</TotalTime>
  <Words>136</Words>
  <Application>Microsoft Office PowerPoint</Application>
  <PresentationFormat>On-screen Show (4:3)</PresentationFormat>
  <Paragraphs>30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Journal 4/23</vt:lpstr>
      <vt:lpstr>Slide 2</vt:lpstr>
      <vt:lpstr>Who is Hispanic?</vt:lpstr>
      <vt:lpstr>Dominant group’s perception</vt:lpstr>
      <vt:lpstr>Migrant Workers</vt:lpstr>
      <vt:lpstr>Journal 10/5</vt:lpstr>
      <vt:lpstr>Bilingual Education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Hispanic Americans</dc:title>
  <dc:creator>TPS</dc:creator>
  <cp:lastModifiedBy>IT Clone User</cp:lastModifiedBy>
  <cp:revision>25</cp:revision>
  <dcterms:created xsi:type="dcterms:W3CDTF">2009-04-23T15:28:34Z</dcterms:created>
  <dcterms:modified xsi:type="dcterms:W3CDTF">2009-10-05T14:22:08Z</dcterms:modified>
</cp:coreProperties>
</file>