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63" r:id="rId2"/>
    <p:sldId id="256" r:id="rId3"/>
    <p:sldId id="257" r:id="rId4"/>
    <p:sldId id="258" r:id="rId5"/>
    <p:sldId id="259" r:id="rId6"/>
    <p:sldId id="260" r:id="rId7"/>
    <p:sldId id="261" r:id="rId8"/>
    <p:sldId id="262" r:id="rId9"/>
    <p:sldId id="264" r:id="rId10"/>
    <p:sldId id="269" r:id="rId11"/>
    <p:sldId id="265" r:id="rId12"/>
    <p:sldId id="266" r:id="rId13"/>
    <p:sldId id="267" r:id="rId14"/>
    <p:sldId id="268" r:id="rId15"/>
    <p:sldId id="270" r:id="rId16"/>
    <p:sldId id="273" r:id="rId17"/>
    <p:sldId id="272" r:id="rId18"/>
    <p:sldId id="274" r:id="rId19"/>
    <p:sldId id="275" r:id="rId20"/>
    <p:sldId id="279" r:id="rId21"/>
    <p:sldId id="281" r:id="rId22"/>
    <p:sldId id="271" r:id="rId23"/>
    <p:sldId id="276" r:id="rId24"/>
    <p:sldId id="277" r:id="rId25"/>
    <p:sldId id="278" r:id="rId26"/>
    <p:sldId id="280" r:id="rId27"/>
    <p:sldId id="282" r:id="rId28"/>
    <p:sldId id="283" r:id="rId29"/>
    <p:sldId id="284"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9E"/>
    <a:srgbClr val="808080"/>
    <a:srgbClr val="666699"/>
    <a:srgbClr val="996633"/>
    <a:srgbClr val="FFFF00"/>
    <a:srgbClr val="0119FF"/>
    <a:srgbClr val="ED1332"/>
    <a:srgbClr val="9E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65" autoAdjust="0"/>
    <p:restoredTop sz="70927" autoAdjust="0"/>
  </p:normalViewPr>
  <p:slideViewPr>
    <p:cSldViewPr>
      <p:cViewPr varScale="1">
        <p:scale>
          <a:sx n="35" d="100"/>
          <a:sy n="35" d="100"/>
        </p:scale>
        <p:origin x="-94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94D121E-39FD-4894-9A81-81470347C707}" type="datetimeFigureOut">
              <a:rPr lang="en-US"/>
              <a:pPr>
                <a:defRPr/>
              </a:pPr>
              <a:t>4/1/2009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AC3FC43-04AD-40C3-A045-1296F960EB8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4D2C6EE-E064-4EB3-BB95-DED5ED93F13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CBF2AEA3-6EF8-46B7-9D78-999FAA398406}" type="slidenum">
              <a:rPr lang="en-US" smtClean="0"/>
              <a:pPr/>
              <a:t>2</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r>
              <a:rPr lang="en-US" smtClean="0"/>
              <a:t>Who was President during the 2 court cases mentioned earlier (1819 and 1824)?  James Monroe becomes president in 1816 and is reign is referred to as “The Era of Good Feeling” because the economy drastically grew and nationalism and optimism prevailed. </a:t>
            </a:r>
          </a:p>
          <a:p>
            <a:endParaRPr lang="en-US" smtClean="0"/>
          </a:p>
          <a:p>
            <a:r>
              <a:rPr lang="en-US" smtClean="0"/>
              <a:t>Through two different treaties – the Rush-Bagot Treaty and the Adams-Onis Treaty-----the U.S. gains land from Spain and Britain and expanded the country to the south and east.   </a:t>
            </a:r>
          </a:p>
          <a:p>
            <a:endParaRPr lang="en-US" smtClean="0"/>
          </a:p>
          <a:p>
            <a:r>
              <a:rPr lang="en-US" smtClean="0"/>
              <a:t>Also, the Monroe Doctrine was a policy that stated that the U.S. would stay out of Europe’s affairs and that the U.S. expected Europe to stay out of the U.S. affairs.  It was a policy that furthered Nationalism and let others no that the U.S. does not intend to be involved with foreign entanglements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r>
              <a:rPr lang="en-US" smtClean="0"/>
              <a:t>Missouri applied to be a state but the conflict was…should Missouri be a slave state or a free state. In 1820, there were 22 states – 11 slave states and 11 free states….Missouri would offset the balance of slave/free states. The Missouri Compromise ended the conflict by admitting Missouri as a slave state but Maine was admitted as a free state…that way it would preserve the balance of slave/free states…In addition, the Missouri Compromise banned slavery in the northern part of the Louisiana territory……Sectionalism emerges between the North and the South</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4D2C6EE-E064-4EB3-BB95-DED5ED93F134}" type="slidenum">
              <a:rPr lang="en-US" smtClean="0"/>
              <a:pPr>
                <a:defRPr/>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Lucida Calligraphy" pitchFamily="66" charset="0"/>
                <a:ea typeface="Gungsuh"/>
              </a:rPr>
              <a:t>The</a:t>
            </a:r>
            <a:r>
              <a:rPr lang="en-US" baseline="0" dirty="0" smtClean="0">
                <a:latin typeface="Lucida Calligraphy" pitchFamily="66" charset="0"/>
                <a:ea typeface="Gungsuh"/>
              </a:rPr>
              <a:t> Election of 1824 was between Jackson, J.Q. Adams, and Henry Clay.  Jackson won the popular vote, but did not win a majority of the electoral votes.  The people like Jackson because he was a war hero.  His nickname was “Old Hickory” which represented his toughness.  Therefore, the house of reps had to vote.  Clay gave his votes to Adams, so Adams won and named Clay as his sec. Of state.  This is thought of as a corrupt bargains, because people suspected that Clay and Adams made a secret deal.  Jackson lost his battle, but he was not defeated.  He came back for the Election of 1828 and won hands down.  He ran for the Democratic party and his </a:t>
            </a:r>
            <a:r>
              <a:rPr lang="en-US" dirty="0" smtClean="0">
                <a:latin typeface="Lucida Calligraphy" pitchFamily="66" charset="0"/>
                <a:ea typeface="Gungsuh"/>
              </a:rPr>
              <a:t>Supporters</a:t>
            </a:r>
            <a:r>
              <a:rPr lang="en-US" baseline="0" dirty="0" smtClean="0">
                <a:latin typeface="Lucida Calligraphy" pitchFamily="66" charset="0"/>
                <a:ea typeface="Gungsuh"/>
              </a:rPr>
              <a:t> include </a:t>
            </a:r>
            <a:r>
              <a:rPr lang="en-US" dirty="0" smtClean="0">
                <a:latin typeface="Lucida Calligraphy" pitchFamily="66" charset="0"/>
                <a:ea typeface="Gungsuh"/>
              </a:rPr>
              <a:t>working folks and poor people</a:t>
            </a:r>
          </a:p>
          <a:p>
            <a:endParaRPr lang="en-US" dirty="0"/>
          </a:p>
        </p:txBody>
      </p:sp>
      <p:sp>
        <p:nvSpPr>
          <p:cNvPr id="4" name="Slide Number Placeholder 3"/>
          <p:cNvSpPr>
            <a:spLocks noGrp="1"/>
          </p:cNvSpPr>
          <p:nvPr>
            <p:ph type="sldNum" sz="quarter" idx="10"/>
          </p:nvPr>
        </p:nvSpPr>
        <p:spPr/>
        <p:txBody>
          <a:bodyPr/>
          <a:lstStyle/>
          <a:p>
            <a:pPr>
              <a:defRPr/>
            </a:pPr>
            <a:fld id="{A4D2C6EE-E064-4EB3-BB95-DED5ED93F134}" type="slidenum">
              <a:rPr lang="en-US" smtClean="0"/>
              <a:pPr>
                <a:defRPr/>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Indian Removal</a:t>
            </a:r>
            <a:r>
              <a:rPr lang="en-US" baseline="0" dirty="0" smtClean="0"/>
              <a:t> Act called for the relocation of 5 Native American Nations: Cherokee, Choctaw, Creek, Chickasaw, Seminole.  The N.A. were forced west of the Mississippi River to an area called Indian Territory (present-day Oklahoma).  Two tribes resisted, but resisted in different ways.  The Seminole’s attacked American soldiers (hit-and-run).  3000 Seminole were forced to the Indian Territory, but not all Seminole’s were hauled to I.T.  Seminole descendants still live in Florida today. </a:t>
            </a:r>
          </a:p>
          <a:p>
            <a:endParaRPr lang="en-US" baseline="0" dirty="0" smtClean="0"/>
          </a:p>
          <a:p>
            <a:r>
              <a:rPr lang="en-US" baseline="0" dirty="0" smtClean="0"/>
              <a:t>Cherokee’s resisted by trying to use the judicial system.  The Cherokee sued the federal government, but Chief Justice Marshall refused to hear the case because the Cherokee have no right to sue since they are not citizens or a foreign nation.  So, Samuel Worcester, a white teacher, sued because the state of Georgia tried to force him from Cherokee lands.  He sued for the Cherokee.   Chief Justice ruled in favor of Worcester and said that Georgia had no right to take Cherokee land….It is said that Jackson made a comment “John Marshall has made his decision---now enforce it.”</a:t>
            </a:r>
            <a:endParaRPr lang="en-US" dirty="0"/>
          </a:p>
        </p:txBody>
      </p:sp>
      <p:sp>
        <p:nvSpPr>
          <p:cNvPr id="4" name="Slide Number Placeholder 3"/>
          <p:cNvSpPr>
            <a:spLocks noGrp="1"/>
          </p:cNvSpPr>
          <p:nvPr>
            <p:ph type="sldNum" sz="quarter" idx="10"/>
          </p:nvPr>
        </p:nvSpPr>
        <p:spPr/>
        <p:txBody>
          <a:bodyPr/>
          <a:lstStyle/>
          <a:p>
            <a:pPr>
              <a:defRPr/>
            </a:pPr>
            <a:fld id="{A4D2C6EE-E064-4EB3-BB95-DED5ED93F134}" type="slidenum">
              <a:rPr lang="en-US" smtClean="0"/>
              <a:pPr>
                <a:defRPr/>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There</a:t>
            </a:r>
            <a:r>
              <a:rPr lang="en-US" baseline="0" dirty="0" smtClean="0"/>
              <a:t> were 2 major conflicts while Jackson was President.  One was the National Bank Conflict.  When Madison was President, a national bank was created with a 20 year charter (license).  The Bank was est. to regulate state banks and the charter needed to be renewed, so Henry Clay and Daniel Webster proposed to renew the charter.  Jackson did not support the bank because he did not believe that Congress had the right to create a national bank in the first place.  Also many thought that the national bank favored the interests of wealthy northern corporations.   The National Bank Conflict was mainly a dispute over power and how it should be divided between federal and state governments.  Jackson vetoed the bill proposed by Clay and Webster and the National Bank eventually just became another state bank. </a:t>
            </a:r>
          </a:p>
          <a:p>
            <a:endParaRPr lang="en-US" baseline="0" dirty="0" smtClean="0"/>
          </a:p>
          <a:p>
            <a:r>
              <a:rPr lang="en-US" baseline="0" dirty="0" smtClean="0"/>
              <a:t>The other major Controversy was the Tariff Controversy.  Again, during Madison’s presidency, Congress passed a tariff on British goods and the tariff increased in 1824 and again in 1828.  The tax increased the price of British goods, so Americans were encouraged to buy American goods, which industries welcomed the tax (supported)…agriculture states opposed.  However, the agriculture states felt like they were forced to buy northern goods instead of the less expensive goods from Britain.  Also, southerner's exported most of their cotton to Britain and did not want any interference with that trade.  </a:t>
            </a:r>
          </a:p>
          <a:p>
            <a:endParaRPr lang="en-US" baseline="0" dirty="0" smtClean="0"/>
          </a:p>
          <a:p>
            <a:endParaRPr lang="en-US" baseline="0" dirty="0" smtClean="0"/>
          </a:p>
          <a:p>
            <a:endParaRPr lang="en-US" baseline="0" dirty="0" smtClean="0"/>
          </a:p>
          <a:p>
            <a:r>
              <a:rPr lang="en-US" baseline="0" dirty="0" smtClean="0"/>
              <a:t>PICTURE</a:t>
            </a:r>
          </a:p>
          <a:p>
            <a:r>
              <a:rPr lang="en-US" baseline="0" dirty="0" smtClean="0"/>
              <a:t>Jackson thought the bank was a undemocratic hydra monster of corruption (hydra = Serpent monster in Greek mythology that grew back 2 heads for every one that was cut off)</a:t>
            </a:r>
          </a:p>
          <a:p>
            <a:endParaRPr lang="en-US" dirty="0"/>
          </a:p>
        </p:txBody>
      </p:sp>
      <p:sp>
        <p:nvSpPr>
          <p:cNvPr id="4" name="Slide Number Placeholder 3"/>
          <p:cNvSpPr>
            <a:spLocks noGrp="1"/>
          </p:cNvSpPr>
          <p:nvPr>
            <p:ph type="sldNum" sz="quarter" idx="10"/>
          </p:nvPr>
        </p:nvSpPr>
        <p:spPr/>
        <p:txBody>
          <a:bodyPr/>
          <a:lstStyle/>
          <a:p>
            <a:pPr>
              <a:defRPr/>
            </a:pPr>
            <a:fld id="{A4D2C6EE-E064-4EB3-BB95-DED5ED93F134}" type="slidenum">
              <a:rPr lang="en-US" smtClean="0"/>
              <a:pPr>
                <a:defRPr/>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John C. Calhoun was Jackson’s VP, and they disagreed on the tax.   Calhoun also encouraged nullification, with was the idea that sates could reject any law passed by congress if the state thought it violated the Const. Or their states’ rights.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tariff increased again in 1832 and S.C. refused to pay the tax and threatened to secede from the Union if the Federal government tried to make them pay it.  Jackson demanded a Force bill which allowed him to use the military to collect the tariff in S.C.  However, S.C. rejected that bill and said it was null in void.  Clay proposed a compromise which </a:t>
            </a:r>
            <a:r>
              <a:rPr lang="en-US" baseline="0" dirty="0" err="1" smtClean="0"/>
              <a:t>siad</a:t>
            </a:r>
            <a:r>
              <a:rPr lang="en-US" baseline="0" dirty="0" smtClean="0"/>
              <a:t> that the tariff would be reduced over the next 10 years</a:t>
            </a:r>
          </a:p>
          <a:p>
            <a:endParaRPr lang="en-US" dirty="0"/>
          </a:p>
        </p:txBody>
      </p:sp>
      <p:sp>
        <p:nvSpPr>
          <p:cNvPr id="4" name="Slide Number Placeholder 3"/>
          <p:cNvSpPr>
            <a:spLocks noGrp="1"/>
          </p:cNvSpPr>
          <p:nvPr>
            <p:ph type="sldNum" sz="quarter" idx="10"/>
          </p:nvPr>
        </p:nvSpPr>
        <p:spPr/>
        <p:txBody>
          <a:bodyPr/>
          <a:lstStyle/>
          <a:p>
            <a:pPr>
              <a:defRPr/>
            </a:pPr>
            <a:fld id="{A4D2C6EE-E064-4EB3-BB95-DED5ED93F134}" type="slidenum">
              <a:rPr lang="en-US" smtClean="0"/>
              <a:pPr>
                <a:defRPr/>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lvl="1" eaLnBrk="1" hangingPunct="1">
              <a:defRPr/>
            </a:pPr>
            <a:r>
              <a:rPr lang="en-US" dirty="0" smtClean="0">
                <a:latin typeface="Times New Roman" pitchFamily="18" charset="0"/>
                <a:cs typeface="Times New Roman" pitchFamily="18" charset="0"/>
              </a:rPr>
              <a:t>Federalists are supporters of the Constitution, so they argued that ratifying the Constitution would be beneficial for all and they defended the Constitution. Most federalists admitted that the Constitution was not perfect, but it was the best thing that could actually work and stand the test of time – Federalists believed in a Strong National Government. </a:t>
            </a:r>
          </a:p>
          <a:p>
            <a:pPr lvl="1" eaLnBrk="1" hangingPunct="1">
              <a:defRPr/>
            </a:pPr>
            <a:endParaRPr lang="en-US" dirty="0" smtClean="0">
              <a:latin typeface="Times New Roman" pitchFamily="18" charset="0"/>
              <a:cs typeface="Times New Roman" pitchFamily="18" charset="0"/>
            </a:endParaRPr>
          </a:p>
          <a:p>
            <a:pPr lvl="1" eaLnBrk="1" hangingPunct="1">
              <a:defRPr/>
            </a:pPr>
            <a:r>
              <a:rPr lang="en-US" dirty="0" smtClean="0">
                <a:solidFill>
                  <a:srgbClr val="9E0000"/>
                </a:solidFill>
                <a:latin typeface="Times New Roman" pitchFamily="18" charset="0"/>
                <a:cs typeface="Times New Roman" pitchFamily="18" charset="0"/>
              </a:rPr>
              <a:t>Candidates for the Federalists were John Adams and Charles </a:t>
            </a:r>
            <a:r>
              <a:rPr lang="en-US" dirty="0" err="1" smtClean="0">
                <a:solidFill>
                  <a:srgbClr val="9E0000"/>
                </a:solidFill>
                <a:latin typeface="Times New Roman" pitchFamily="18" charset="0"/>
                <a:cs typeface="Times New Roman" pitchFamily="18" charset="0"/>
              </a:rPr>
              <a:t>Pickney</a:t>
            </a:r>
            <a:r>
              <a:rPr lang="en-US" dirty="0" smtClean="0">
                <a:solidFill>
                  <a:srgbClr val="9E0000"/>
                </a:solidFill>
                <a:latin typeface="Times New Roman" pitchFamily="18" charset="0"/>
                <a:cs typeface="Times New Roman" pitchFamily="18" charset="0"/>
              </a:rPr>
              <a:t> </a:t>
            </a:r>
          </a:p>
          <a:p>
            <a:pPr lvl="1" eaLnBrk="1" hangingPunct="1">
              <a:defRPr/>
            </a:pPr>
            <a:r>
              <a:rPr lang="en-US" dirty="0" smtClean="0">
                <a:solidFill>
                  <a:srgbClr val="9E0000"/>
                </a:solidFill>
                <a:latin typeface="Times New Roman" pitchFamily="18" charset="0"/>
                <a:cs typeface="Times New Roman" pitchFamily="18" charset="0"/>
              </a:rPr>
              <a:t>Wanted strong federal government</a:t>
            </a:r>
          </a:p>
          <a:p>
            <a:pPr lvl="1" eaLnBrk="1" hangingPunct="1">
              <a:defRPr/>
            </a:pPr>
            <a:r>
              <a:rPr lang="en-US" dirty="0" smtClean="0">
                <a:solidFill>
                  <a:srgbClr val="9E0000"/>
                </a:solidFill>
                <a:latin typeface="Times New Roman" pitchFamily="18" charset="0"/>
                <a:cs typeface="Times New Roman" pitchFamily="18" charset="0"/>
              </a:rPr>
              <a:t>Government should be ruled by the elite</a:t>
            </a:r>
          </a:p>
          <a:p>
            <a:pPr lvl="1" eaLnBrk="1" hangingPunct="1">
              <a:defRPr/>
            </a:pPr>
            <a:r>
              <a:rPr lang="en-US" dirty="0" smtClean="0">
                <a:solidFill>
                  <a:srgbClr val="9E0000"/>
                </a:solidFill>
                <a:latin typeface="Times New Roman" pitchFamily="18" charset="0"/>
                <a:cs typeface="Times New Roman" pitchFamily="18" charset="0"/>
              </a:rPr>
              <a:t>Manufacturing important</a:t>
            </a:r>
          </a:p>
          <a:p>
            <a:pPr lvl="1" eaLnBrk="1" hangingPunct="1">
              <a:defRPr/>
            </a:pPr>
            <a:r>
              <a:rPr lang="en-US" dirty="0" smtClean="0">
                <a:solidFill>
                  <a:srgbClr val="9E0000"/>
                </a:solidFill>
                <a:latin typeface="Times New Roman" pitchFamily="18" charset="0"/>
                <a:cs typeface="Times New Roman" pitchFamily="18" charset="0"/>
              </a:rPr>
              <a:t>Loose interpretation of the Constitution</a:t>
            </a:r>
          </a:p>
          <a:p>
            <a:pPr eaLnBrk="1" hangingPunct="1">
              <a:defRPr/>
            </a:pPr>
            <a:endParaRPr lang="en-US" dirty="0"/>
          </a:p>
        </p:txBody>
      </p:sp>
      <p:sp>
        <p:nvSpPr>
          <p:cNvPr id="19459" name="Slide Number Placeholder 3"/>
          <p:cNvSpPr>
            <a:spLocks noGrp="1"/>
          </p:cNvSpPr>
          <p:nvPr>
            <p:ph type="sldNum" sz="quarter" idx="5"/>
          </p:nvPr>
        </p:nvSpPr>
        <p:spPr>
          <a:noFill/>
        </p:spPr>
        <p:txBody>
          <a:bodyPr/>
          <a:lstStyle/>
          <a:p>
            <a:fld id="{3F60A625-A0B3-4386-A4C9-EFBC2EBB7398}" type="slidenum">
              <a:rPr lang="en-US" smtClean="0"/>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p:spPr>
        <p:txBody>
          <a:bodyPr/>
          <a:lstStyle/>
          <a:p>
            <a:pPr eaLnBrk="1" hangingPunct="1"/>
            <a:r>
              <a:rPr lang="en-US" smtClean="0"/>
              <a:t>Jeffersonian Republicans were later called Democratic-Republicans, which eventually developed into the modern Democratic Party. </a:t>
            </a:r>
          </a:p>
          <a:p>
            <a:pPr eaLnBrk="1" hangingPunct="1"/>
            <a:r>
              <a:rPr lang="en-US" smtClean="0"/>
              <a:t>Thomas Jefferson and Aaron Burr were the candidates for the Democratic-Republicans.  D.R.’s wanted limited national government because of their interests.  There main interest was agriculture and they did not want the national government interfering with trade or slavery or anything that would negatively impact agriculture. Strict interpretation of Constitution. Good relations with France</a:t>
            </a:r>
          </a:p>
          <a:p>
            <a:pPr eaLnBrk="1" hangingPunct="1"/>
            <a:endParaRPr lang="en-US" smtClean="0"/>
          </a:p>
          <a:p>
            <a:pPr eaLnBrk="1" hangingPunct="1"/>
            <a:endParaRPr lang="en-US" smtClean="0"/>
          </a:p>
          <a:p>
            <a:pPr eaLnBrk="1" hangingPunct="1"/>
            <a:r>
              <a:rPr lang="en-US" smtClean="0"/>
              <a:t>In the end, Jefferson and Burr had tied…the Constitution states that ties would be decided by the House of Representativers, but the House tied as well.  Alexander Hamilton encouraged Federalists to support Jefferson and on the 36</a:t>
            </a:r>
            <a:r>
              <a:rPr lang="en-US" baseline="30000" smtClean="0"/>
              <a:t>th</a:t>
            </a:r>
            <a:r>
              <a:rPr lang="en-US" smtClean="0"/>
              <a:t> voting attempt, Jefferson won the election and became the 3</a:t>
            </a:r>
            <a:r>
              <a:rPr lang="en-US" baseline="30000" smtClean="0"/>
              <a:t>rd</a:t>
            </a:r>
            <a:r>
              <a:rPr lang="en-US" smtClean="0"/>
              <a:t> President of the U.S.</a:t>
            </a:r>
          </a:p>
          <a:p>
            <a:pPr eaLnBrk="1" hangingPunct="1"/>
            <a:endParaRPr lang="en-US" smtClean="0"/>
          </a:p>
          <a:p>
            <a:pPr eaLnBrk="1" hangingPunct="1"/>
            <a:r>
              <a:rPr lang="en-US" smtClean="0"/>
              <a:t>Burr was upset with Hamilton and then Hamilton prevented Burr from being elected Governor of NY.  Hamilton made negative comments about Burr at a dinner party and Burr challenged Hamilton to a duel.  Hamilton died after the duel of wounds and Burr’s political career died as well  </a:t>
            </a:r>
          </a:p>
          <a:p>
            <a:pPr eaLnBrk="1" hangingPunct="1"/>
            <a:endParaRPr lang="en-US" smtClean="0"/>
          </a:p>
        </p:txBody>
      </p:sp>
      <p:sp>
        <p:nvSpPr>
          <p:cNvPr id="21507" name="Slide Number Placeholder 3"/>
          <p:cNvSpPr>
            <a:spLocks noGrp="1"/>
          </p:cNvSpPr>
          <p:nvPr>
            <p:ph type="sldNum" sz="quarter" idx="5"/>
          </p:nvPr>
        </p:nvSpPr>
        <p:spPr>
          <a:noFill/>
        </p:spPr>
        <p:txBody>
          <a:bodyPr/>
          <a:lstStyle/>
          <a:p>
            <a:fld id="{75348DE0-7670-4EFB-9011-DF741B10697A}"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a:ln/>
        </p:spPr>
        <p:txBody>
          <a:bodyPr/>
          <a:lstStyle/>
          <a:p>
            <a:pPr eaLnBrk="1" hangingPunct="1"/>
            <a:r>
              <a:rPr lang="en-US" smtClean="0"/>
              <a:t>Following the Election of 1800, the 12</a:t>
            </a:r>
            <a:r>
              <a:rPr lang="en-US" baseline="30000" smtClean="0"/>
              <a:t>th</a:t>
            </a:r>
            <a:r>
              <a:rPr lang="en-US" smtClean="0"/>
              <a:t> Amendment was created.  The 12</a:t>
            </a:r>
            <a:r>
              <a:rPr lang="en-US" baseline="30000" smtClean="0"/>
              <a:t>th</a:t>
            </a:r>
            <a:r>
              <a:rPr lang="en-US" smtClean="0"/>
              <a:t> Amendment established that a separate ballot be cast for president and vice President</a:t>
            </a:r>
          </a:p>
          <a:p>
            <a:pPr eaLnBrk="1" hangingPunct="1"/>
            <a:r>
              <a:rPr lang="en-US" smtClean="0"/>
              <a:t>Reduced size and influence of central government</a:t>
            </a:r>
          </a:p>
          <a:p>
            <a:pPr eaLnBrk="1" hangingPunct="1"/>
            <a:r>
              <a:rPr lang="en-US" smtClean="0"/>
              <a:t>Changed tax system and gained revenue from sale of western land</a:t>
            </a:r>
          </a:p>
          <a:p>
            <a:pPr eaLnBrk="1" hangingPunct="1"/>
            <a:r>
              <a:rPr lang="en-US" smtClean="0"/>
              <a:t>Reduced Army, but helped create West Point</a:t>
            </a:r>
          </a:p>
        </p:txBody>
      </p:sp>
      <p:sp>
        <p:nvSpPr>
          <p:cNvPr id="23555" name="Slide Number Placeholder 3"/>
          <p:cNvSpPr>
            <a:spLocks noGrp="1"/>
          </p:cNvSpPr>
          <p:nvPr>
            <p:ph type="sldNum" sz="quarter" idx="5"/>
          </p:nvPr>
        </p:nvSpPr>
        <p:spPr>
          <a:noFill/>
        </p:spPr>
        <p:txBody>
          <a:bodyPr/>
          <a:lstStyle/>
          <a:p>
            <a:fld id="{A40162D5-83D3-4FDB-945B-3CCA40516BD2}"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pPr eaLnBrk="1" hangingPunct="1"/>
            <a:r>
              <a:rPr lang="en-US" smtClean="0"/>
              <a:t>James Monroe and Robert Livingston were sent by Jefferson to Paris to buy New Orleans.  France offered the entire Louisiana Territory to the U.S. – WHY?</a:t>
            </a:r>
          </a:p>
          <a:p>
            <a:pPr eaLnBrk="1" hangingPunct="1"/>
            <a:r>
              <a:rPr lang="en-US" smtClean="0"/>
              <a:t>This cost 15 million dollars; however, since Jefferson believed in strict interpretation, he had some moral conflicts with this….the Constitution never gave the President power to buy new territory for the nation…but people in generally thought it was a good idea.   </a:t>
            </a:r>
          </a:p>
        </p:txBody>
      </p:sp>
      <p:sp>
        <p:nvSpPr>
          <p:cNvPr id="25603" name="Slide Number Placeholder 3"/>
          <p:cNvSpPr>
            <a:spLocks noGrp="1"/>
          </p:cNvSpPr>
          <p:nvPr>
            <p:ph type="sldNum" sz="quarter" idx="5"/>
          </p:nvPr>
        </p:nvSpPr>
        <p:spPr>
          <a:noFill/>
        </p:spPr>
        <p:txBody>
          <a:bodyPr/>
          <a:lstStyle/>
          <a:p>
            <a:fld id="{0A4BFDC7-E775-4039-A693-AB6DDB82DC35}"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p:spPr>
        <p:txBody>
          <a:bodyPr/>
          <a:lstStyle/>
          <a:p>
            <a:pPr eaLnBrk="1" hangingPunct="1"/>
            <a:r>
              <a:rPr lang="en-US" smtClean="0"/>
              <a:t>Lewis and Clark was funded by the U.S. government to explore the West…cost 2500 dollars..which is more than 40000 dollars today.  Lewis and Clark left with 50 other explorers to accomplish their goal…which was to reach the Pacific Ocean and map/survey natural history (plants, animals, land forms). </a:t>
            </a:r>
          </a:p>
          <a:p>
            <a:pPr eaLnBrk="1" hangingPunct="1"/>
            <a:endParaRPr lang="en-US" smtClean="0"/>
          </a:p>
          <a:p>
            <a:pPr eaLnBrk="1" hangingPunct="1"/>
            <a:r>
              <a:rPr lang="en-US" smtClean="0"/>
              <a:t>On their route, the explorers met a Native American guide named Sacagawea…she helped the explorers through the lands. </a:t>
            </a:r>
          </a:p>
          <a:p>
            <a:pPr eaLnBrk="1" hangingPunct="1"/>
            <a:endParaRPr lang="en-US" smtClean="0"/>
          </a:p>
        </p:txBody>
      </p:sp>
      <p:sp>
        <p:nvSpPr>
          <p:cNvPr id="27651" name="Slide Number Placeholder 3"/>
          <p:cNvSpPr>
            <a:spLocks noGrp="1"/>
          </p:cNvSpPr>
          <p:nvPr>
            <p:ph type="sldNum" sz="quarter" idx="5"/>
          </p:nvPr>
        </p:nvSpPr>
        <p:spPr>
          <a:noFill/>
        </p:spPr>
        <p:txBody>
          <a:bodyPr/>
          <a:lstStyle/>
          <a:p>
            <a:fld id="{8020F05B-0A5C-4900-B216-AEE85B847157}"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pPr eaLnBrk="1" hangingPunct="1"/>
            <a:r>
              <a:rPr lang="en-US" dirty="0" smtClean="0"/>
              <a:t>Unresolved tensions between Great Britain and the U.S. led to the War of 1812….also the French Revolution created even more tensions.  Napoleon est. a Continental System that tried to close European ports of British goods….but both French and British ships would stop American ships to search it and seize goods.  One particular event was the Chesapeake Incident….A British shipped stopped the American ship (Chesapeake)….Americans refused to let the British crew search their ship, so the British fired upon the American ship and captured 4 Americans. </a:t>
            </a:r>
          </a:p>
          <a:p>
            <a:pPr eaLnBrk="1" hangingPunct="1"/>
            <a:endParaRPr lang="en-US" dirty="0" smtClean="0"/>
          </a:p>
          <a:p>
            <a:pPr eaLnBrk="1" hangingPunct="1"/>
            <a:r>
              <a:rPr lang="en-US" dirty="0" smtClean="0"/>
              <a:t>Jefferson did not want war, so he proposed the Embargo Act, which prohibited exports to foreign countries…..what would happen to the economy? – badly hurt it…unemployment increased, businesses closed down, and there was an excess of goods. </a:t>
            </a:r>
          </a:p>
          <a:p>
            <a:pPr eaLnBrk="1" hangingPunct="1"/>
            <a:endParaRPr lang="en-US" dirty="0" smtClean="0"/>
          </a:p>
          <a:p>
            <a:pPr eaLnBrk="1" hangingPunct="1"/>
            <a:r>
              <a:rPr lang="en-US" dirty="0" smtClean="0"/>
              <a:t>Not only were there tensions with Britain…there were also conflicts with Native Americans….William Henry Harrison traveled to Western Territory to carry out Jefferson's N.A. policy</a:t>
            </a:r>
            <a:r>
              <a:rPr lang="en-US" dirty="0" smtClean="0">
                <a:sym typeface="Wingdings" pitchFamily="2" charset="2"/>
              </a:rPr>
              <a:t> assimilate or move west of the Mississippi</a:t>
            </a:r>
            <a:endParaRPr lang="en-US" dirty="0" smtClean="0"/>
          </a:p>
          <a:p>
            <a:pPr eaLnBrk="1" hangingPunct="1"/>
            <a:endParaRPr lang="en-US" dirty="0" smtClean="0"/>
          </a:p>
        </p:txBody>
      </p:sp>
      <p:sp>
        <p:nvSpPr>
          <p:cNvPr id="31747" name="Slide Number Placeholder 3"/>
          <p:cNvSpPr>
            <a:spLocks noGrp="1"/>
          </p:cNvSpPr>
          <p:nvPr>
            <p:ph type="sldNum" sz="quarter" idx="5"/>
          </p:nvPr>
        </p:nvSpPr>
        <p:spPr>
          <a:noFill/>
        </p:spPr>
        <p:txBody>
          <a:bodyPr/>
          <a:lstStyle/>
          <a:p>
            <a:fld id="{701CB8D0-76EA-4A6B-A666-0388854CFE1D}" type="slidenum">
              <a:rPr lang="en-US" smtClean="0"/>
              <a:pPr/>
              <a:t>10</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pPr eaLnBrk="1" hangingPunct="1"/>
            <a:r>
              <a:rPr lang="en-US" smtClean="0"/>
              <a:t>The Presidency changed hands in 1808…who was president? – James Madison</a:t>
            </a:r>
          </a:p>
          <a:p>
            <a:pPr eaLnBrk="1" hangingPunct="1"/>
            <a:r>
              <a:rPr lang="en-US" smtClean="0"/>
              <a:t>Tensions with Britain were still very much alive and after the Chesapeake incident, some American politicians wanted war and they were known as War Hawks. They disliked Britain and wanted some of their territory in Canada.  Henry Clay was a War Hawk leader and he became speaker of the House in 1811….Clay as well as other Congress members pressured Madison into war…The U.S. declared war on Great Britain in June 1812</a:t>
            </a:r>
          </a:p>
        </p:txBody>
      </p:sp>
      <p:sp>
        <p:nvSpPr>
          <p:cNvPr id="33795" name="Slide Number Placeholder 3"/>
          <p:cNvSpPr>
            <a:spLocks noGrp="1"/>
          </p:cNvSpPr>
          <p:nvPr>
            <p:ph type="sldNum" sz="quarter" idx="5"/>
          </p:nvPr>
        </p:nvSpPr>
        <p:spPr>
          <a:noFill/>
        </p:spPr>
        <p:txBody>
          <a:bodyPr/>
          <a:lstStyle/>
          <a:p>
            <a:fld id="{31BB73B6-A801-4FA9-AA5F-5D4CE3E4E76A}" type="slidenum">
              <a:rPr lang="en-US" smtClean="0"/>
              <a:pPr/>
              <a:t>11</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a:lnSpc>
                <a:spcPct val="90000"/>
              </a:lnSpc>
            </a:pPr>
            <a:r>
              <a:rPr lang="en-US" sz="1000" smtClean="0"/>
              <a:t>Two important court cases that reflected nationalism occurred during this time (1819-1824).  John Marshall was chief justice of the U.S. during these court cases and he believed in a strong national government.  </a:t>
            </a:r>
          </a:p>
          <a:p>
            <a:pPr>
              <a:lnSpc>
                <a:spcPct val="90000"/>
              </a:lnSpc>
            </a:pPr>
            <a:endParaRPr lang="en-US" sz="1000" smtClean="0"/>
          </a:p>
          <a:p>
            <a:pPr>
              <a:lnSpc>
                <a:spcPct val="90000"/>
              </a:lnSpc>
            </a:pPr>
            <a:r>
              <a:rPr lang="en-US" sz="1000" b="1" u="sng" smtClean="0"/>
              <a:t>McCulloch v. Maryland</a:t>
            </a:r>
          </a:p>
          <a:p>
            <a:pPr>
              <a:lnSpc>
                <a:spcPct val="90000"/>
              </a:lnSpc>
            </a:pPr>
            <a:r>
              <a:rPr lang="en-US" sz="1000" smtClean="0"/>
              <a:t>President Madison and Congress created a National Bank, which the state banks did not like….so, Maryland taxed the Baltimore branch of the National Bank and James McCulloch, bank officer in Baltimore Branch, refused to pay the tax.  Maryland to McCulloch to court and Chief Justice Marshall rule that the national interests come before state interests….and in order for Congress to carry out their constitutional duties, such as collecting taxes, borrowing money, raising an army and navy, regulating trade…..a National Bank would be necessary and proper to execute the national governments powers…..in addition…if the state taxed the national bank, then the state could destroy the bank, which is going against the goal of the constitution….The necessary and proper clause gives the National government the right to do things that are not specifically mentioned in the Constitution but  can help carry out Congress’s powers and authority….example…..Congress has the power to draft Americans into military service, but this is not specifically spelled out in the constitution…but this power supports the constitutional authority of Congress to raise and support an army. </a:t>
            </a:r>
          </a:p>
          <a:p>
            <a:pPr>
              <a:lnSpc>
                <a:spcPct val="90000"/>
              </a:lnSpc>
            </a:pPr>
            <a:endParaRPr lang="en-US" sz="1000" smtClean="0"/>
          </a:p>
          <a:p>
            <a:pPr>
              <a:lnSpc>
                <a:spcPct val="90000"/>
              </a:lnSpc>
            </a:pPr>
            <a:r>
              <a:rPr lang="en-US" sz="1000" smtClean="0"/>
              <a:t>Gibbons v. Ogden</a:t>
            </a:r>
          </a:p>
          <a:p>
            <a:pPr>
              <a:lnSpc>
                <a:spcPct val="90000"/>
              </a:lnSpc>
            </a:pPr>
            <a:r>
              <a:rPr lang="en-US" sz="1000" smtClean="0"/>
              <a:t>Thomas Gibbons had a license	from he national government to run a steamboat company, while rival Aaron Ogden got permission from the state of NY to run his steamboat company.  Gibbons sued Ogden, which made it to the supreme court and Marshall ruled in favor of Gibbons, which declared that national laws were superior to state laws….also Marshall declared that the Constitution gives the National government has the right to regulate trade between the states.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7B616E1-7BDD-4472-B065-C645FA07075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18DF2B4E-1376-4591-B0F4-050459AF773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F877D75C-54EB-47DF-8F54-2977FDB671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272F9805-437D-42A9-AD94-11DC9728EA7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C6B8760-8C01-45D6-804D-62DFE8A8480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3669F60-A649-4CA9-B010-018B6D0B4EE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9B0EDDA2-C332-4638-96C0-128D399033C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5C3A13B9-A339-496B-A300-F3C6B7DFF07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837C0EBD-EB0A-437E-A294-AD2AA8CC5FE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C68EBC41-5019-4C4F-BB3A-6EAF5222445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823C5BF-7B96-4F79-BE77-02337B9466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BA09CA10-6F31-4DB0-87B4-6768B7A6C2A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itchFamily="34" charset="0"/>
        </a:defRPr>
      </a:lvl2pPr>
      <a:lvl3pPr algn="l" rtl="0" fontAlgn="base">
        <a:spcBef>
          <a:spcPct val="0"/>
        </a:spcBef>
        <a:spcAft>
          <a:spcPct val="0"/>
        </a:spcAft>
        <a:defRPr sz="3600">
          <a:solidFill>
            <a:schemeClr val="tx2"/>
          </a:solidFill>
          <a:latin typeface="Century Gothic" pitchFamily="34" charset="0"/>
        </a:defRPr>
      </a:lvl3pPr>
      <a:lvl4pPr algn="l" rtl="0" fontAlgn="base">
        <a:spcBef>
          <a:spcPct val="0"/>
        </a:spcBef>
        <a:spcAft>
          <a:spcPct val="0"/>
        </a:spcAft>
        <a:defRPr sz="3600">
          <a:solidFill>
            <a:schemeClr val="tx2"/>
          </a:solidFill>
          <a:latin typeface="Century Gothic" pitchFamily="34" charset="0"/>
        </a:defRPr>
      </a:lvl4pPr>
      <a:lvl5pPr algn="l" rtl="0" fontAlgn="base">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Journal					3/24</a:t>
            </a:r>
          </a:p>
        </p:txBody>
      </p:sp>
      <p:sp>
        <p:nvSpPr>
          <p:cNvPr id="15362" name="Content Placeholder 2"/>
          <p:cNvSpPr>
            <a:spLocks noGrp="1"/>
          </p:cNvSpPr>
          <p:nvPr>
            <p:ph idx="1"/>
          </p:nvPr>
        </p:nvSpPr>
        <p:spPr>
          <a:xfrm>
            <a:off x="1279525" y="1600200"/>
            <a:ext cx="5654675" cy="4525963"/>
          </a:xfrm>
        </p:spPr>
        <p:txBody>
          <a:bodyPr/>
          <a:lstStyle/>
          <a:p>
            <a:r>
              <a:rPr lang="en-US" sz="3200" smtClean="0"/>
              <a:t>Turn to page 220</a:t>
            </a:r>
          </a:p>
          <a:p>
            <a:pPr lvl="1"/>
            <a:r>
              <a:rPr lang="en-US" sz="2800" smtClean="0"/>
              <a:t>Read “Faces of History”</a:t>
            </a:r>
          </a:p>
          <a:p>
            <a:pPr lvl="2"/>
            <a:r>
              <a:rPr lang="en-US" sz="2400" smtClean="0"/>
              <a:t>Answer the Question about Jefferson’s actions</a:t>
            </a:r>
          </a:p>
          <a:p>
            <a:pPr lvl="1"/>
            <a:r>
              <a:rPr lang="en-US" sz="2800" smtClean="0"/>
              <a:t>Tell me something you already know about Thomas Jefferson</a:t>
            </a:r>
          </a:p>
          <a:p>
            <a:pPr lvl="1">
              <a:buFontTx/>
              <a:buNone/>
            </a:pP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990600" y="685800"/>
            <a:ext cx="7620000" cy="731838"/>
          </a:xfrm>
        </p:spPr>
        <p:txBody>
          <a:bodyPr/>
          <a:lstStyle/>
          <a:p>
            <a:pPr algn="ctr"/>
            <a:r>
              <a:rPr lang="en-US" sz="4800" smtClean="0">
                <a:solidFill>
                  <a:srgbClr val="7030A0"/>
                </a:solidFill>
                <a:latin typeface="Forte"/>
              </a:rPr>
              <a:t>Leading to the War of 1812</a:t>
            </a:r>
          </a:p>
        </p:txBody>
      </p:sp>
      <p:sp>
        <p:nvSpPr>
          <p:cNvPr id="3" name="Content Placeholder 2"/>
          <p:cNvSpPr>
            <a:spLocks noGrp="1"/>
          </p:cNvSpPr>
          <p:nvPr>
            <p:ph idx="1"/>
          </p:nvPr>
        </p:nvSpPr>
        <p:spPr>
          <a:xfrm>
            <a:off x="990600" y="1600200"/>
            <a:ext cx="4038600" cy="4525963"/>
          </a:xfrm>
        </p:spPr>
        <p:txBody>
          <a:bodyPr/>
          <a:lstStyle/>
          <a:p>
            <a:pPr>
              <a:defRPr/>
            </a:pPr>
            <a:r>
              <a:rPr lang="en-US" sz="3200" dirty="0" smtClean="0">
                <a:solidFill>
                  <a:schemeClr val="accent5">
                    <a:lumMod val="50000"/>
                  </a:schemeClr>
                </a:solidFill>
                <a:latin typeface="Arial Narrow" pitchFamily="34" charset="0"/>
              </a:rPr>
              <a:t>French ______</a:t>
            </a:r>
          </a:p>
          <a:p>
            <a:pPr>
              <a:defRPr/>
            </a:pPr>
            <a:r>
              <a:rPr lang="en-US" sz="3200" i="1" dirty="0" smtClean="0">
                <a:solidFill>
                  <a:schemeClr val="accent5">
                    <a:lumMod val="50000"/>
                  </a:schemeClr>
                </a:solidFill>
                <a:latin typeface="Arial Narrow" pitchFamily="34" charset="0"/>
              </a:rPr>
              <a:t>Chesapeake </a:t>
            </a:r>
            <a:r>
              <a:rPr lang="en-US" sz="3200" dirty="0" smtClean="0">
                <a:solidFill>
                  <a:schemeClr val="accent5">
                    <a:lumMod val="50000"/>
                  </a:schemeClr>
                </a:solidFill>
                <a:latin typeface="Arial Narrow" pitchFamily="34" charset="0"/>
              </a:rPr>
              <a:t>_______</a:t>
            </a:r>
          </a:p>
          <a:p>
            <a:pPr>
              <a:defRPr/>
            </a:pPr>
            <a:r>
              <a:rPr lang="en-US" sz="3200" dirty="0" smtClean="0">
                <a:solidFill>
                  <a:schemeClr val="accent5">
                    <a:lumMod val="50000"/>
                  </a:schemeClr>
                </a:solidFill>
                <a:latin typeface="Arial Narrow" pitchFamily="34" charset="0"/>
              </a:rPr>
              <a:t>Jefferson proposed the _____________:</a:t>
            </a:r>
          </a:p>
          <a:p>
            <a:pPr>
              <a:defRPr/>
            </a:pPr>
            <a:r>
              <a:rPr lang="en-US" sz="3200" dirty="0" smtClean="0">
                <a:solidFill>
                  <a:schemeClr val="accent5">
                    <a:lumMod val="50000"/>
                  </a:schemeClr>
                </a:solidFill>
                <a:latin typeface="Arial Narrow" pitchFamily="34" charset="0"/>
              </a:rPr>
              <a:t>Native American ______</a:t>
            </a:r>
          </a:p>
          <a:p>
            <a:pPr lvl="1">
              <a:defRPr/>
            </a:pPr>
            <a:r>
              <a:rPr lang="en-US" sz="3000" dirty="0" smtClean="0">
                <a:solidFill>
                  <a:schemeClr val="accent5">
                    <a:lumMod val="50000"/>
                  </a:schemeClr>
                </a:solidFill>
                <a:latin typeface="Arial Narrow" pitchFamily="34" charset="0"/>
              </a:rPr>
              <a:t>_______ or ____ west of the Mississippi</a:t>
            </a:r>
          </a:p>
          <a:p>
            <a:pPr lvl="1">
              <a:buFontTx/>
              <a:buNone/>
              <a:defRPr/>
            </a:pPr>
            <a:endParaRPr lang="en-US" dirty="0" smtClean="0"/>
          </a:p>
        </p:txBody>
      </p:sp>
      <p:pic>
        <p:nvPicPr>
          <p:cNvPr id="30723" name="Picture 3" descr="chesapeake incident.png"/>
          <p:cNvPicPr>
            <a:picLocks noChangeAspect="1"/>
          </p:cNvPicPr>
          <p:nvPr/>
        </p:nvPicPr>
        <p:blipFill>
          <a:blip r:embed="rId3"/>
          <a:srcRect/>
          <a:stretch>
            <a:fillRect/>
          </a:stretch>
        </p:blipFill>
        <p:spPr bwMode="auto">
          <a:xfrm>
            <a:off x="4876800" y="1447800"/>
            <a:ext cx="3876675"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600200"/>
            <a:ext cx="6477000" cy="4525963"/>
          </a:xfrm>
        </p:spPr>
        <p:txBody>
          <a:bodyPr/>
          <a:lstStyle/>
          <a:p>
            <a:pPr>
              <a:defRPr/>
            </a:pPr>
            <a:r>
              <a:rPr lang="en-US" sz="3600" dirty="0" smtClean="0">
                <a:solidFill>
                  <a:schemeClr val="accent5">
                    <a:lumMod val="50000"/>
                  </a:schemeClr>
                </a:solidFill>
                <a:latin typeface="Arial Narrow" pitchFamily="34" charset="0"/>
              </a:rPr>
              <a:t>U.S. President was  _________</a:t>
            </a:r>
          </a:p>
          <a:p>
            <a:pPr>
              <a:defRPr/>
            </a:pPr>
            <a:r>
              <a:rPr lang="en-US" sz="3600" dirty="0" smtClean="0">
                <a:solidFill>
                  <a:schemeClr val="accent5">
                    <a:lumMod val="50000"/>
                  </a:schemeClr>
                </a:solidFill>
                <a:latin typeface="Arial Narrow" pitchFamily="34" charset="0"/>
              </a:rPr>
              <a:t>War _______:</a:t>
            </a:r>
          </a:p>
          <a:p>
            <a:pPr lvl="1">
              <a:defRPr/>
            </a:pPr>
            <a:r>
              <a:rPr lang="en-US" sz="3200" dirty="0" smtClean="0">
                <a:solidFill>
                  <a:schemeClr val="accent5">
                    <a:lumMod val="50000"/>
                  </a:schemeClr>
                </a:solidFill>
                <a:latin typeface="Arial Narrow" pitchFamily="34" charset="0"/>
              </a:rPr>
              <a:t>Disliked _______</a:t>
            </a:r>
          </a:p>
          <a:p>
            <a:pPr lvl="1">
              <a:defRPr/>
            </a:pPr>
            <a:r>
              <a:rPr lang="en-US" sz="3200" dirty="0" smtClean="0">
                <a:solidFill>
                  <a:schemeClr val="accent5">
                    <a:lumMod val="50000"/>
                  </a:schemeClr>
                </a:solidFill>
                <a:latin typeface="Arial Narrow" pitchFamily="34" charset="0"/>
              </a:rPr>
              <a:t>Leader:</a:t>
            </a:r>
          </a:p>
          <a:p>
            <a:pPr>
              <a:defRPr/>
            </a:pPr>
            <a:r>
              <a:rPr lang="en-US" sz="3600" dirty="0" smtClean="0">
                <a:solidFill>
                  <a:schemeClr val="accent5">
                    <a:lumMod val="50000"/>
                  </a:schemeClr>
                </a:solidFill>
                <a:latin typeface="Arial Narrow" pitchFamily="34" charset="0"/>
              </a:rPr>
              <a:t>U.S. declared:</a:t>
            </a:r>
          </a:p>
          <a:p>
            <a:pPr>
              <a:defRPr/>
            </a:pPr>
            <a:endParaRPr lang="en-US" dirty="0"/>
          </a:p>
          <a:p>
            <a:pPr>
              <a:defRPr/>
            </a:pPr>
            <a:endParaRPr lang="en-US" dirty="0" smtClean="0"/>
          </a:p>
        </p:txBody>
      </p:sp>
      <p:sp>
        <p:nvSpPr>
          <p:cNvPr id="32770" name="Title 1"/>
          <p:cNvSpPr>
            <a:spLocks noGrp="1"/>
          </p:cNvSpPr>
          <p:nvPr>
            <p:ph type="title"/>
          </p:nvPr>
        </p:nvSpPr>
        <p:spPr>
          <a:xfrm>
            <a:off x="990600" y="685800"/>
            <a:ext cx="7620000" cy="731838"/>
          </a:xfrm>
        </p:spPr>
        <p:txBody>
          <a:bodyPr/>
          <a:lstStyle/>
          <a:p>
            <a:pPr algn="ctr"/>
            <a:r>
              <a:rPr lang="en-US" sz="4800" smtClean="0">
                <a:solidFill>
                  <a:srgbClr val="7030A0"/>
                </a:solidFill>
                <a:latin typeface="Forte"/>
              </a:rPr>
              <a:t>The War of 1812</a:t>
            </a:r>
          </a:p>
        </p:txBody>
      </p:sp>
      <p:pic>
        <p:nvPicPr>
          <p:cNvPr id="32771" name="Picture 5" descr="jamesmadison1812.jpg"/>
          <p:cNvPicPr>
            <a:picLocks noChangeAspect="1"/>
          </p:cNvPicPr>
          <p:nvPr/>
        </p:nvPicPr>
        <p:blipFill>
          <a:blip r:embed="rId3"/>
          <a:srcRect/>
          <a:stretch>
            <a:fillRect/>
          </a:stretch>
        </p:blipFill>
        <p:spPr bwMode="auto">
          <a:xfrm>
            <a:off x="5486400" y="1905000"/>
            <a:ext cx="2921000" cy="424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525" y="1600200"/>
            <a:ext cx="3444875" cy="4525963"/>
          </a:xfrm>
        </p:spPr>
        <p:txBody>
          <a:bodyPr/>
          <a:lstStyle/>
          <a:p>
            <a:pPr>
              <a:defRPr/>
            </a:pPr>
            <a:r>
              <a:rPr lang="en-US" sz="3600" dirty="0" smtClean="0">
                <a:solidFill>
                  <a:schemeClr val="accent5">
                    <a:lumMod val="50000"/>
                  </a:schemeClr>
                </a:solidFill>
                <a:latin typeface="Arial Narrow" pitchFamily="34" charset="0"/>
              </a:rPr>
              <a:t>Fought along:</a:t>
            </a:r>
          </a:p>
          <a:p>
            <a:pPr lvl="1">
              <a:defRPr/>
            </a:pPr>
            <a:r>
              <a:rPr lang="en-US" sz="3200" dirty="0" smtClean="0">
                <a:solidFill>
                  <a:schemeClr val="accent5">
                    <a:lumMod val="50000"/>
                  </a:schemeClr>
                </a:solidFill>
                <a:latin typeface="Arial Narrow" pitchFamily="34" charset="0"/>
              </a:rPr>
              <a:t>British _______ coast and New Orleans</a:t>
            </a:r>
          </a:p>
          <a:p>
            <a:pPr>
              <a:defRPr/>
            </a:pPr>
            <a:r>
              <a:rPr lang="en-US" sz="3600" dirty="0" smtClean="0">
                <a:solidFill>
                  <a:schemeClr val="accent5">
                    <a:lumMod val="50000"/>
                  </a:schemeClr>
                </a:solidFill>
                <a:latin typeface="Arial Narrow" pitchFamily="34" charset="0"/>
              </a:rPr>
              <a:t>Navy __________</a:t>
            </a:r>
          </a:p>
          <a:p>
            <a:pPr>
              <a:defRPr/>
            </a:pPr>
            <a:r>
              <a:rPr lang="en-US" sz="3600" dirty="0" smtClean="0">
                <a:solidFill>
                  <a:schemeClr val="accent5">
                    <a:lumMod val="50000"/>
                  </a:schemeClr>
                </a:solidFill>
                <a:latin typeface="Arial Narrow" pitchFamily="34" charset="0"/>
              </a:rPr>
              <a:t>British Allies:</a:t>
            </a:r>
          </a:p>
          <a:p>
            <a:pPr>
              <a:defRPr/>
            </a:pPr>
            <a:endParaRPr lang="en-US" dirty="0" smtClean="0"/>
          </a:p>
          <a:p>
            <a:pPr lvl="1">
              <a:buFontTx/>
              <a:buNone/>
              <a:defRPr/>
            </a:pPr>
            <a:endParaRPr lang="en-US" dirty="0"/>
          </a:p>
        </p:txBody>
      </p:sp>
      <p:sp>
        <p:nvSpPr>
          <p:cNvPr id="34818" name="Title 1"/>
          <p:cNvSpPr>
            <a:spLocks noGrp="1"/>
          </p:cNvSpPr>
          <p:nvPr>
            <p:ph type="title"/>
          </p:nvPr>
        </p:nvSpPr>
        <p:spPr>
          <a:xfrm>
            <a:off x="990600" y="685800"/>
            <a:ext cx="7620000" cy="731838"/>
          </a:xfrm>
        </p:spPr>
        <p:txBody>
          <a:bodyPr/>
          <a:lstStyle/>
          <a:p>
            <a:pPr algn="ctr"/>
            <a:r>
              <a:rPr lang="en-US" sz="4800" smtClean="0">
                <a:solidFill>
                  <a:srgbClr val="7030A0"/>
                </a:solidFill>
                <a:latin typeface="Forte"/>
              </a:rPr>
              <a:t>The War of 1812</a:t>
            </a:r>
          </a:p>
        </p:txBody>
      </p:sp>
      <p:pic>
        <p:nvPicPr>
          <p:cNvPr id="34819" name="Picture 5" descr="war1812-2.jpg"/>
          <p:cNvPicPr>
            <a:picLocks noChangeAspect="1"/>
          </p:cNvPicPr>
          <p:nvPr/>
        </p:nvPicPr>
        <p:blipFill>
          <a:blip r:embed="rId2"/>
          <a:srcRect/>
          <a:stretch>
            <a:fillRect/>
          </a:stretch>
        </p:blipFill>
        <p:spPr bwMode="auto">
          <a:xfrm>
            <a:off x="4862513" y="1752600"/>
            <a:ext cx="4281487"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4267200" cy="4525963"/>
          </a:xfrm>
        </p:spPr>
        <p:txBody>
          <a:bodyPr/>
          <a:lstStyle/>
          <a:p>
            <a:pPr>
              <a:defRPr/>
            </a:pPr>
            <a:r>
              <a:rPr lang="en-US" sz="3600" dirty="0" smtClean="0">
                <a:solidFill>
                  <a:schemeClr val="accent5">
                    <a:lumMod val="50000"/>
                  </a:schemeClr>
                </a:solidFill>
                <a:latin typeface="Arial Narrow" pitchFamily="34" charset="0"/>
              </a:rPr>
              <a:t>Battle of ______</a:t>
            </a:r>
          </a:p>
          <a:p>
            <a:pPr lvl="1">
              <a:defRPr/>
            </a:pPr>
            <a:r>
              <a:rPr lang="en-US" sz="3400" dirty="0" smtClean="0">
                <a:solidFill>
                  <a:schemeClr val="accent5">
                    <a:lumMod val="50000"/>
                  </a:schemeClr>
                </a:solidFill>
                <a:latin typeface="Arial Narrow" pitchFamily="34" charset="0"/>
              </a:rPr>
              <a:t>Massacred ________</a:t>
            </a:r>
          </a:p>
          <a:p>
            <a:pPr lvl="2">
              <a:defRPr/>
            </a:pPr>
            <a:r>
              <a:rPr lang="en-US" sz="3200" dirty="0" smtClean="0">
                <a:solidFill>
                  <a:schemeClr val="accent5">
                    <a:lumMod val="50000"/>
                  </a:schemeClr>
                </a:solidFill>
                <a:latin typeface="Arial Narrow" pitchFamily="34" charset="0"/>
              </a:rPr>
              <a:t>Women and children</a:t>
            </a:r>
          </a:p>
          <a:p>
            <a:pPr>
              <a:defRPr/>
            </a:pPr>
            <a:r>
              <a:rPr lang="en-US" sz="3600" dirty="0" smtClean="0">
                <a:solidFill>
                  <a:schemeClr val="accent5">
                    <a:lumMod val="50000"/>
                  </a:schemeClr>
                </a:solidFill>
                <a:latin typeface="Arial Narrow" pitchFamily="34" charset="0"/>
              </a:rPr>
              <a:t>Treaty of ______:</a:t>
            </a:r>
          </a:p>
          <a:p>
            <a:pPr>
              <a:buFontTx/>
              <a:buNone/>
              <a:defRPr/>
            </a:pPr>
            <a:endParaRPr lang="en-US" dirty="0"/>
          </a:p>
        </p:txBody>
      </p:sp>
      <p:sp>
        <p:nvSpPr>
          <p:cNvPr id="35842" name="Title 1"/>
          <p:cNvSpPr>
            <a:spLocks noGrp="1"/>
          </p:cNvSpPr>
          <p:nvPr>
            <p:ph type="title"/>
          </p:nvPr>
        </p:nvSpPr>
        <p:spPr>
          <a:xfrm>
            <a:off x="990600" y="685800"/>
            <a:ext cx="7620000" cy="731838"/>
          </a:xfrm>
        </p:spPr>
        <p:txBody>
          <a:bodyPr/>
          <a:lstStyle/>
          <a:p>
            <a:pPr algn="ctr"/>
            <a:r>
              <a:rPr lang="en-US" sz="4800" smtClean="0">
                <a:solidFill>
                  <a:srgbClr val="7030A0"/>
                </a:solidFill>
                <a:latin typeface="Forte"/>
              </a:rPr>
              <a:t>Jackson Becomes A Hero</a:t>
            </a:r>
          </a:p>
        </p:txBody>
      </p:sp>
      <p:pic>
        <p:nvPicPr>
          <p:cNvPr id="35843" name="Picture 5" descr="battle-of-new-orleans.jpg"/>
          <p:cNvPicPr>
            <a:picLocks noChangeAspect="1"/>
          </p:cNvPicPr>
          <p:nvPr/>
        </p:nvPicPr>
        <p:blipFill>
          <a:blip r:embed="rId2"/>
          <a:srcRect/>
          <a:stretch>
            <a:fillRect/>
          </a:stretch>
        </p:blipFill>
        <p:spPr bwMode="auto">
          <a:xfrm>
            <a:off x="4800600" y="1600200"/>
            <a:ext cx="3867150" cy="393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525" y="1600200"/>
            <a:ext cx="4359275" cy="4525963"/>
          </a:xfrm>
        </p:spPr>
        <p:txBody>
          <a:bodyPr/>
          <a:lstStyle/>
          <a:p>
            <a:pPr>
              <a:defRPr/>
            </a:pPr>
            <a:r>
              <a:rPr lang="en-US" sz="3600" dirty="0" smtClean="0">
                <a:solidFill>
                  <a:schemeClr val="accent5">
                    <a:lumMod val="50000"/>
                  </a:schemeClr>
                </a:solidFill>
                <a:latin typeface="Arial Narrow" pitchFamily="34" charset="0"/>
              </a:rPr>
              <a:t>The National ______:</a:t>
            </a:r>
          </a:p>
          <a:p>
            <a:pPr lvl="1">
              <a:defRPr/>
            </a:pPr>
            <a:r>
              <a:rPr lang="en-US" sz="3200" dirty="0" smtClean="0">
                <a:solidFill>
                  <a:schemeClr val="accent5">
                    <a:lumMod val="50000"/>
                  </a:schemeClr>
                </a:solidFill>
                <a:latin typeface="Arial Narrow" pitchFamily="34" charset="0"/>
              </a:rPr>
              <a:t>Francis Scott Key</a:t>
            </a:r>
          </a:p>
          <a:p>
            <a:pPr>
              <a:defRPr/>
            </a:pPr>
            <a:r>
              <a:rPr lang="en-US" sz="3600" dirty="0" smtClean="0">
                <a:solidFill>
                  <a:schemeClr val="accent5">
                    <a:lumMod val="50000"/>
                  </a:schemeClr>
                </a:solidFill>
                <a:latin typeface="Arial Narrow" pitchFamily="34" charset="0"/>
              </a:rPr>
              <a:t>No ______ gained</a:t>
            </a:r>
          </a:p>
          <a:p>
            <a:pPr>
              <a:defRPr/>
            </a:pPr>
            <a:r>
              <a:rPr lang="en-US" sz="3600" dirty="0" smtClean="0">
                <a:solidFill>
                  <a:schemeClr val="accent5">
                    <a:lumMod val="50000"/>
                  </a:schemeClr>
                </a:solidFill>
                <a:latin typeface="Arial Narrow" pitchFamily="34" charset="0"/>
              </a:rPr>
              <a:t>BUT</a:t>
            </a:r>
            <a:r>
              <a:rPr lang="en-US" sz="3600" dirty="0" smtClean="0">
                <a:solidFill>
                  <a:schemeClr val="accent5">
                    <a:lumMod val="50000"/>
                  </a:schemeClr>
                </a:solidFill>
                <a:latin typeface="Arial Narrow" pitchFamily="34" charset="0"/>
                <a:sym typeface="Wingdings" pitchFamily="2" charset="2"/>
              </a:rPr>
              <a:t>________</a:t>
            </a:r>
            <a:r>
              <a:rPr lang="en-US" sz="3600" dirty="0" smtClean="0">
                <a:solidFill>
                  <a:schemeClr val="accent5">
                    <a:lumMod val="50000"/>
                  </a:schemeClr>
                </a:solidFill>
                <a:latin typeface="Arial Narrow" pitchFamily="34" charset="0"/>
              </a:rPr>
              <a:t> proved to be a _____</a:t>
            </a:r>
            <a:endParaRPr lang="en-US" sz="3600" dirty="0">
              <a:solidFill>
                <a:schemeClr val="accent5">
                  <a:lumMod val="50000"/>
                </a:schemeClr>
              </a:solidFill>
              <a:latin typeface="Arial Narrow" pitchFamily="34" charset="0"/>
            </a:endParaRPr>
          </a:p>
        </p:txBody>
      </p:sp>
      <p:sp>
        <p:nvSpPr>
          <p:cNvPr id="36866" name="Title 1"/>
          <p:cNvSpPr>
            <a:spLocks noGrp="1"/>
          </p:cNvSpPr>
          <p:nvPr>
            <p:ph type="title"/>
          </p:nvPr>
        </p:nvSpPr>
        <p:spPr>
          <a:xfrm>
            <a:off x="990600" y="685800"/>
            <a:ext cx="7620000" cy="731838"/>
          </a:xfrm>
        </p:spPr>
        <p:txBody>
          <a:bodyPr/>
          <a:lstStyle/>
          <a:p>
            <a:pPr algn="ctr"/>
            <a:r>
              <a:rPr lang="en-US" sz="4800" smtClean="0">
                <a:solidFill>
                  <a:srgbClr val="7030A0"/>
                </a:solidFill>
                <a:latin typeface="Forte"/>
              </a:rPr>
              <a:t>Significance</a:t>
            </a:r>
          </a:p>
        </p:txBody>
      </p:sp>
      <p:pic>
        <p:nvPicPr>
          <p:cNvPr id="36867" name="Picture 2" descr="C:\Documents and Settings\csturge\Local Settings\Temporary Internet Files\Content.IE5\G9BGA4QU\MCj04280990000[1].wmf"/>
          <p:cNvPicPr>
            <a:picLocks noChangeAspect="1" noChangeArrowheads="1"/>
          </p:cNvPicPr>
          <p:nvPr/>
        </p:nvPicPr>
        <p:blipFill>
          <a:blip r:embed="rId2"/>
          <a:srcRect/>
          <a:stretch>
            <a:fillRect/>
          </a:stretch>
        </p:blipFill>
        <p:spPr bwMode="auto">
          <a:xfrm>
            <a:off x="5257800" y="1752600"/>
            <a:ext cx="3454400" cy="305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1143000" y="685800"/>
            <a:ext cx="7223125" cy="731838"/>
          </a:xfrm>
        </p:spPr>
        <p:txBody>
          <a:bodyPr/>
          <a:lstStyle/>
          <a:p>
            <a:r>
              <a:rPr lang="en-US" sz="3200" smtClean="0">
                <a:solidFill>
                  <a:srgbClr val="0119FF"/>
                </a:solidFill>
                <a:latin typeface="Engravers MT" pitchFamily="18" charset="0"/>
              </a:rPr>
              <a:t>Journal				</a:t>
            </a:r>
            <a:r>
              <a:rPr lang="en-US" sz="2800" smtClean="0">
                <a:solidFill>
                  <a:srgbClr val="0119FF"/>
                </a:solidFill>
                <a:latin typeface="Engravers MT" pitchFamily="18" charset="0"/>
              </a:rPr>
              <a:t>3/30</a:t>
            </a:r>
          </a:p>
        </p:txBody>
      </p:sp>
      <p:sp>
        <p:nvSpPr>
          <p:cNvPr id="37890" name="Content Placeholder 2"/>
          <p:cNvSpPr>
            <a:spLocks noGrp="1"/>
          </p:cNvSpPr>
          <p:nvPr>
            <p:ph idx="1"/>
          </p:nvPr>
        </p:nvSpPr>
        <p:spPr>
          <a:xfrm>
            <a:off x="1066800" y="1600200"/>
            <a:ext cx="5791200" cy="4525963"/>
          </a:xfrm>
        </p:spPr>
        <p:txBody>
          <a:bodyPr/>
          <a:lstStyle/>
          <a:p>
            <a:r>
              <a:rPr lang="en-US" sz="2400" smtClean="0">
                <a:solidFill>
                  <a:srgbClr val="808080"/>
                </a:solidFill>
                <a:latin typeface="Gungsuh" pitchFamily="18" charset="-127"/>
              </a:rPr>
              <a:t>Read the hand-out</a:t>
            </a:r>
          </a:p>
          <a:p>
            <a:pPr lvl="1"/>
            <a:r>
              <a:rPr lang="en-US" smtClean="0">
                <a:solidFill>
                  <a:srgbClr val="808080"/>
                </a:solidFill>
                <a:latin typeface="Gungsuh" pitchFamily="18" charset="-127"/>
              </a:rPr>
              <a:t>Does Marshall think that the national government has absolute power or limited power?</a:t>
            </a:r>
          </a:p>
          <a:p>
            <a:pPr lvl="2"/>
            <a:r>
              <a:rPr lang="en-US" sz="2400" smtClean="0">
                <a:solidFill>
                  <a:srgbClr val="808080"/>
                </a:solidFill>
                <a:latin typeface="Gungsuh" pitchFamily="18" charset="-127"/>
              </a:rPr>
              <a:t>Explain</a:t>
            </a:r>
          </a:p>
          <a:p>
            <a:pPr lvl="1"/>
            <a:r>
              <a:rPr lang="en-US" smtClean="0">
                <a:solidFill>
                  <a:srgbClr val="808080"/>
                </a:solidFill>
                <a:latin typeface="Gungsuh" pitchFamily="18" charset="-127"/>
              </a:rPr>
              <a:t>Does Marshall believe in a strict interpretation on the Constitution? (hint: Gibbons v. Ogden)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a:xfrm>
            <a:off x="1676400" y="3886200"/>
            <a:ext cx="5105400" cy="2316163"/>
          </a:xfrm>
        </p:spPr>
        <p:txBody>
          <a:bodyPr/>
          <a:lstStyle/>
          <a:p>
            <a:r>
              <a:rPr lang="en-US" smtClean="0">
                <a:solidFill>
                  <a:srgbClr val="808080"/>
                </a:solidFill>
                <a:latin typeface="Gungsuh" pitchFamily="18" charset="-127"/>
              </a:rPr>
              <a:t>A strong feeling of pride and devotion in one’s country</a:t>
            </a:r>
            <a:r>
              <a:rPr lang="en-US" smtClean="0"/>
              <a:t> </a:t>
            </a:r>
          </a:p>
        </p:txBody>
      </p:sp>
      <p:sp>
        <p:nvSpPr>
          <p:cNvPr id="40964" name="Title 1"/>
          <p:cNvSpPr>
            <a:spLocks/>
          </p:cNvSpPr>
          <p:nvPr/>
        </p:nvSpPr>
        <p:spPr bwMode="auto">
          <a:xfrm rot="-942202">
            <a:off x="381000" y="609600"/>
            <a:ext cx="8229600" cy="2708275"/>
          </a:xfrm>
          <a:prstGeom prst="rect">
            <a:avLst/>
          </a:prstGeom>
          <a:noFill/>
          <a:ln w="9525">
            <a:noFill/>
            <a:miter lim="800000"/>
            <a:headEnd/>
            <a:tailEnd/>
          </a:ln>
        </p:spPr>
        <p:txBody>
          <a:bodyPr anchor="ctr"/>
          <a:lstStyle/>
          <a:p>
            <a:pPr algn="ctr"/>
            <a:r>
              <a:rPr lang="en-US" sz="5400" b="1">
                <a:solidFill>
                  <a:srgbClr val="0119FF"/>
                </a:solidFill>
                <a:latin typeface="Engravers MT" pitchFamily="18" charset="0"/>
              </a:rPr>
              <a:t>Nationalism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1066800" y="1752600"/>
            <a:ext cx="6019800" cy="4221163"/>
          </a:xfrm>
        </p:spPr>
        <p:txBody>
          <a:bodyPr/>
          <a:lstStyle/>
          <a:p>
            <a:r>
              <a:rPr lang="en-US" i="1" smtClean="0">
                <a:solidFill>
                  <a:srgbClr val="808080"/>
                </a:solidFill>
                <a:latin typeface="Gungsuh" pitchFamily="18" charset="-127"/>
              </a:rPr>
              <a:t>McCulloch v. ________</a:t>
            </a:r>
          </a:p>
          <a:p>
            <a:pPr lvl="1"/>
            <a:r>
              <a:rPr lang="en-US" smtClean="0">
                <a:solidFill>
                  <a:srgbClr val="808080"/>
                </a:solidFill>
                <a:latin typeface="Gungsuh" pitchFamily="18" charset="-127"/>
              </a:rPr>
              <a:t>_____ interests come before  _______ interests</a:t>
            </a:r>
          </a:p>
          <a:p>
            <a:pPr lvl="1"/>
            <a:r>
              <a:rPr lang="en-US" smtClean="0">
                <a:solidFill>
                  <a:srgbClr val="808080"/>
                </a:solidFill>
                <a:latin typeface="Gungsuh" pitchFamily="18" charset="-127"/>
              </a:rPr>
              <a:t>“__________ and _______” clause</a:t>
            </a:r>
          </a:p>
          <a:p>
            <a:r>
              <a:rPr lang="en-US" i="1" smtClean="0">
                <a:solidFill>
                  <a:srgbClr val="808080"/>
                </a:solidFill>
                <a:latin typeface="Gungsuh" pitchFamily="18" charset="-127"/>
              </a:rPr>
              <a:t>Gibbons v. _______</a:t>
            </a:r>
          </a:p>
          <a:p>
            <a:pPr lvl="1"/>
            <a:r>
              <a:rPr lang="en-US" smtClean="0">
                <a:solidFill>
                  <a:srgbClr val="808080"/>
                </a:solidFill>
                <a:latin typeface="Gungsuh" pitchFamily="18" charset="-127"/>
              </a:rPr>
              <a:t>_________ law is superior to _______ law</a:t>
            </a:r>
          </a:p>
          <a:p>
            <a:pPr lvl="1"/>
            <a:r>
              <a:rPr lang="en-US" smtClean="0">
                <a:solidFill>
                  <a:srgbClr val="808080"/>
                </a:solidFill>
                <a:latin typeface="Gungsuh" pitchFamily="18" charset="-127"/>
              </a:rPr>
              <a:t>The ___________________ has the right to regulate _______ btw states</a:t>
            </a:r>
          </a:p>
        </p:txBody>
      </p:sp>
      <p:sp>
        <p:nvSpPr>
          <p:cNvPr id="39940" name="Title 1"/>
          <p:cNvSpPr>
            <a:spLocks/>
          </p:cNvSpPr>
          <p:nvPr/>
        </p:nvSpPr>
        <p:spPr bwMode="auto">
          <a:xfrm>
            <a:off x="990600" y="685800"/>
            <a:ext cx="7620000" cy="731838"/>
          </a:xfrm>
          <a:prstGeom prst="rect">
            <a:avLst/>
          </a:prstGeom>
          <a:noFill/>
          <a:ln w="9525">
            <a:noFill/>
            <a:miter lim="800000"/>
            <a:headEnd/>
            <a:tailEnd/>
          </a:ln>
        </p:spPr>
        <p:txBody>
          <a:bodyPr anchor="ctr"/>
          <a:lstStyle/>
          <a:p>
            <a:pPr algn="ctr"/>
            <a:endParaRPr lang="en-US" sz="4800">
              <a:solidFill>
                <a:srgbClr val="7030A0"/>
              </a:solidFill>
              <a:latin typeface="Forte"/>
            </a:endParaRPr>
          </a:p>
        </p:txBody>
      </p:sp>
      <p:sp>
        <p:nvSpPr>
          <p:cNvPr id="39941" name="Title 1"/>
          <p:cNvSpPr>
            <a:spLocks/>
          </p:cNvSpPr>
          <p:nvPr/>
        </p:nvSpPr>
        <p:spPr bwMode="auto">
          <a:xfrm>
            <a:off x="990600" y="609600"/>
            <a:ext cx="7696200" cy="1219200"/>
          </a:xfrm>
          <a:prstGeom prst="rect">
            <a:avLst/>
          </a:prstGeom>
          <a:noFill/>
          <a:ln w="9525">
            <a:noFill/>
            <a:miter lim="800000"/>
            <a:headEnd/>
            <a:tailEnd/>
          </a:ln>
        </p:spPr>
        <p:txBody>
          <a:bodyPr anchor="ctr"/>
          <a:lstStyle/>
          <a:p>
            <a:pPr algn="ctr"/>
            <a:r>
              <a:rPr lang="en-US" sz="3600">
                <a:solidFill>
                  <a:srgbClr val="ED1332"/>
                </a:solidFill>
                <a:latin typeface="Engravers MT" pitchFamily="18" charset="0"/>
              </a:rPr>
              <a:t>Nationalism over sectionalism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Content Placeholder 2"/>
          <p:cNvSpPr>
            <a:spLocks/>
          </p:cNvSpPr>
          <p:nvPr/>
        </p:nvSpPr>
        <p:spPr bwMode="auto">
          <a:xfrm>
            <a:off x="1066800" y="1371600"/>
            <a:ext cx="5470525" cy="4602163"/>
          </a:xfrm>
          <a:prstGeom prst="rect">
            <a:avLst/>
          </a:prstGeom>
          <a:noFill/>
          <a:ln w="9525">
            <a:noFill/>
            <a:miter lim="800000"/>
            <a:headEnd/>
            <a:tailEnd/>
          </a:ln>
        </p:spPr>
        <p:txBody>
          <a:bodyPr/>
          <a:lstStyle/>
          <a:p>
            <a:pPr marL="342900" indent="-342900">
              <a:spcBef>
                <a:spcPct val="20000"/>
              </a:spcBef>
              <a:buFontTx/>
              <a:buChar char="•"/>
            </a:pPr>
            <a:endParaRPr lang="en-US" sz="2800">
              <a:solidFill>
                <a:srgbClr val="808080"/>
              </a:solidFill>
              <a:latin typeface="Gungsuh" pitchFamily="18" charset="-127"/>
            </a:endParaRPr>
          </a:p>
        </p:txBody>
      </p:sp>
      <p:sp>
        <p:nvSpPr>
          <p:cNvPr id="41989" name="Title 1"/>
          <p:cNvSpPr>
            <a:spLocks/>
          </p:cNvSpPr>
          <p:nvPr/>
        </p:nvSpPr>
        <p:spPr bwMode="auto">
          <a:xfrm>
            <a:off x="990600" y="685800"/>
            <a:ext cx="7620000" cy="960438"/>
          </a:xfrm>
          <a:prstGeom prst="rect">
            <a:avLst/>
          </a:prstGeom>
          <a:noFill/>
          <a:ln w="9525">
            <a:noFill/>
            <a:miter lim="800000"/>
            <a:headEnd/>
            <a:tailEnd/>
          </a:ln>
        </p:spPr>
        <p:txBody>
          <a:bodyPr anchor="ctr"/>
          <a:lstStyle/>
          <a:p>
            <a:pPr algn="ctr"/>
            <a:r>
              <a:rPr lang="en-US" sz="3600">
                <a:solidFill>
                  <a:srgbClr val="ED1332"/>
                </a:solidFill>
                <a:latin typeface="Engravers MT" pitchFamily="18" charset="0"/>
              </a:rPr>
              <a:t>“Era of Good Feeling”</a:t>
            </a:r>
          </a:p>
        </p:txBody>
      </p:sp>
      <p:sp>
        <p:nvSpPr>
          <p:cNvPr id="41990" name="Content Placeholder 2"/>
          <p:cNvSpPr>
            <a:spLocks/>
          </p:cNvSpPr>
          <p:nvPr/>
        </p:nvSpPr>
        <p:spPr bwMode="auto">
          <a:xfrm>
            <a:off x="990600" y="1905000"/>
            <a:ext cx="5486400" cy="3962400"/>
          </a:xfrm>
          <a:prstGeom prst="rect">
            <a:avLst/>
          </a:prstGeom>
          <a:noFill/>
          <a:ln w="9525">
            <a:noFill/>
            <a:miter lim="800000"/>
            <a:headEnd/>
            <a:tailEnd/>
          </a:ln>
        </p:spPr>
        <p:txBody>
          <a:bodyPr/>
          <a:lstStyle/>
          <a:p>
            <a:pPr marL="342900" indent="-342900">
              <a:spcBef>
                <a:spcPct val="20000"/>
              </a:spcBef>
              <a:buFontTx/>
              <a:buChar char="•"/>
            </a:pPr>
            <a:r>
              <a:rPr lang="en-US" sz="2800" i="1">
                <a:solidFill>
                  <a:srgbClr val="808080"/>
                </a:solidFill>
                <a:latin typeface="Gungsuh" pitchFamily="18" charset="-127"/>
              </a:rPr>
              <a:t>Foreign Relations</a:t>
            </a:r>
          </a:p>
          <a:p>
            <a:pPr marL="742950" lvl="1" indent="-285750">
              <a:spcBef>
                <a:spcPct val="20000"/>
              </a:spcBef>
              <a:buFontTx/>
              <a:buChar char="–"/>
            </a:pPr>
            <a:r>
              <a:rPr lang="en-US" sz="2400" i="1">
                <a:solidFill>
                  <a:srgbClr val="808080"/>
                </a:solidFill>
                <a:latin typeface="Gungsuh" pitchFamily="18" charset="-127"/>
              </a:rPr>
              <a:t>Gains _________ and expanded the  ______ to south and east</a:t>
            </a:r>
          </a:p>
          <a:p>
            <a:pPr marL="742950" lvl="1" indent="-285750">
              <a:spcBef>
                <a:spcPct val="20000"/>
              </a:spcBef>
              <a:buFontTx/>
              <a:buChar char="–"/>
            </a:pPr>
            <a:r>
              <a:rPr lang="en-US" sz="2400" i="1">
                <a:solidFill>
                  <a:srgbClr val="808080"/>
                </a:solidFill>
                <a:latin typeface="Gungsuh" pitchFamily="18" charset="-127"/>
              </a:rPr>
              <a:t>The _______ Doctrine</a:t>
            </a:r>
          </a:p>
          <a:p>
            <a:pPr marL="1143000" lvl="2" indent="-228600">
              <a:spcBef>
                <a:spcPct val="20000"/>
              </a:spcBef>
              <a:buFontTx/>
              <a:buChar char="•"/>
            </a:pPr>
            <a:r>
              <a:rPr lang="en-US" sz="2000" i="1">
                <a:solidFill>
                  <a:srgbClr val="808080"/>
                </a:solidFill>
                <a:latin typeface="Gungsuh" pitchFamily="18" charset="-127"/>
              </a:rPr>
              <a:t>U.S _______ out of _______ affairs and _________ stays out of _____ affairs</a:t>
            </a:r>
          </a:p>
          <a:p>
            <a:pPr marL="342900" indent="-342900">
              <a:spcBef>
                <a:spcPct val="20000"/>
              </a:spcBef>
              <a:buFontTx/>
              <a:buChar char="•"/>
            </a:pPr>
            <a:endParaRPr lang="en-US" sz="2800">
              <a:solidFill>
                <a:srgbClr val="808080"/>
              </a:solidFill>
              <a:latin typeface="Gungsuh" pitchFamily="18" charset="-127"/>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itle 1"/>
          <p:cNvSpPr>
            <a:spLocks/>
          </p:cNvSpPr>
          <p:nvPr/>
        </p:nvSpPr>
        <p:spPr bwMode="auto">
          <a:xfrm>
            <a:off x="990600" y="533400"/>
            <a:ext cx="7620000" cy="990600"/>
          </a:xfrm>
          <a:prstGeom prst="rect">
            <a:avLst/>
          </a:prstGeom>
          <a:noFill/>
          <a:ln w="9525">
            <a:noFill/>
            <a:miter lim="800000"/>
            <a:headEnd/>
            <a:tailEnd/>
          </a:ln>
        </p:spPr>
        <p:txBody>
          <a:bodyPr anchor="ctr"/>
          <a:lstStyle/>
          <a:p>
            <a:pPr algn="ctr"/>
            <a:r>
              <a:rPr lang="en-US" sz="3600">
                <a:solidFill>
                  <a:srgbClr val="ED1332"/>
                </a:solidFill>
                <a:latin typeface="Engravers MT" pitchFamily="18" charset="0"/>
              </a:rPr>
              <a:t>thE MISSOURI Compromise</a:t>
            </a:r>
          </a:p>
        </p:txBody>
      </p:sp>
      <p:sp>
        <p:nvSpPr>
          <p:cNvPr id="43013" name="Content Placeholder 2"/>
          <p:cNvSpPr>
            <a:spLocks/>
          </p:cNvSpPr>
          <p:nvPr/>
        </p:nvSpPr>
        <p:spPr bwMode="auto">
          <a:xfrm>
            <a:off x="914400" y="1600200"/>
            <a:ext cx="6019800" cy="4373563"/>
          </a:xfrm>
          <a:prstGeom prst="rect">
            <a:avLst/>
          </a:prstGeom>
          <a:noFill/>
          <a:ln w="9525">
            <a:noFill/>
            <a:miter lim="800000"/>
            <a:headEnd/>
            <a:tailEnd/>
          </a:ln>
        </p:spPr>
        <p:txBody>
          <a:bodyPr/>
          <a:lstStyle/>
          <a:p>
            <a:pPr marL="342900" indent="-342900">
              <a:spcBef>
                <a:spcPct val="20000"/>
              </a:spcBef>
              <a:buFontTx/>
              <a:buChar char="•"/>
            </a:pPr>
            <a:r>
              <a:rPr lang="en-US" sz="2800" i="1">
                <a:solidFill>
                  <a:srgbClr val="808080"/>
                </a:solidFill>
                <a:latin typeface="Gungsuh" pitchFamily="18" charset="-127"/>
              </a:rPr>
              <a:t>Missouri Conflict</a:t>
            </a:r>
          </a:p>
          <a:p>
            <a:pPr marL="742950" lvl="1" indent="-285750">
              <a:spcBef>
                <a:spcPct val="20000"/>
              </a:spcBef>
              <a:buFontTx/>
              <a:buChar char="–"/>
            </a:pPr>
            <a:r>
              <a:rPr lang="en-US" sz="2400" i="1">
                <a:solidFill>
                  <a:srgbClr val="808080"/>
                </a:solidFill>
                <a:latin typeface="Gungsuh" pitchFamily="18" charset="-127"/>
              </a:rPr>
              <a:t>_________ or ______ state?</a:t>
            </a:r>
          </a:p>
          <a:p>
            <a:pPr marL="342900" indent="-342900">
              <a:spcBef>
                <a:spcPct val="20000"/>
              </a:spcBef>
              <a:buFontTx/>
              <a:buChar char="•"/>
            </a:pPr>
            <a:r>
              <a:rPr lang="en-US" sz="2800" i="1">
                <a:solidFill>
                  <a:srgbClr val="808080"/>
                </a:solidFill>
                <a:latin typeface="Gungsuh" pitchFamily="18" charset="-127"/>
              </a:rPr>
              <a:t>Admitted as a ______ state</a:t>
            </a:r>
          </a:p>
          <a:p>
            <a:pPr marL="342900" indent="-342900">
              <a:spcBef>
                <a:spcPct val="20000"/>
              </a:spcBef>
              <a:buFontTx/>
              <a:buChar char="•"/>
            </a:pPr>
            <a:r>
              <a:rPr lang="en-US" sz="2800" i="1">
                <a:solidFill>
                  <a:srgbClr val="808080"/>
                </a:solidFill>
                <a:latin typeface="Gungsuh" pitchFamily="18" charset="-127"/>
              </a:rPr>
              <a:t>______ admitted as a _____ state	</a:t>
            </a:r>
          </a:p>
          <a:p>
            <a:pPr marL="342900" indent="-342900">
              <a:spcBef>
                <a:spcPct val="20000"/>
              </a:spcBef>
              <a:buFontTx/>
              <a:buChar char="•"/>
            </a:pPr>
            <a:r>
              <a:rPr lang="en-US" sz="2800" i="1">
                <a:solidFill>
                  <a:srgbClr val="808080"/>
                </a:solidFill>
                <a:latin typeface="Gungsuh" pitchFamily="18" charset="-127"/>
              </a:rPr>
              <a:t>Banned ______ in the Northern part of ___________</a:t>
            </a:r>
          </a:p>
          <a:p>
            <a:pPr marL="342900" indent="-342900">
              <a:spcBef>
                <a:spcPct val="20000"/>
              </a:spcBef>
              <a:buFontTx/>
              <a:buChar char="•"/>
            </a:pPr>
            <a:r>
              <a:rPr lang="en-US" sz="2800" i="1">
                <a:solidFill>
                  <a:srgbClr val="808080"/>
                </a:solidFill>
                <a:latin typeface="Gungsuh" pitchFamily="18" charset="-127"/>
              </a:rPr>
              <a:t>___________ emerged between the ______ and the ________</a:t>
            </a:r>
          </a:p>
          <a:p>
            <a:pPr marL="342900" indent="-342900">
              <a:spcBef>
                <a:spcPct val="20000"/>
              </a:spcBef>
            </a:pPr>
            <a:endParaRPr lang="en-US" sz="2800">
              <a:solidFill>
                <a:srgbClr val="808080"/>
              </a:solidFill>
              <a:latin typeface="Gungsuh" pitchFamily="18" charset="-127"/>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rot="20657798">
            <a:off x="212725" y="1063625"/>
            <a:ext cx="8229600" cy="2708275"/>
          </a:xfrm>
        </p:spPr>
        <p:txBody>
          <a:bodyPr/>
          <a:lstStyle/>
          <a:p>
            <a:pPr algn="ctr"/>
            <a:r>
              <a:rPr lang="en-US" sz="6600" b="1" smtClean="0">
                <a:solidFill>
                  <a:srgbClr val="005A9E"/>
                </a:solidFill>
                <a:latin typeface="Lucida Calligraphy"/>
              </a:rPr>
              <a:t>Jefferson’s </a:t>
            </a:r>
            <a:br>
              <a:rPr lang="en-US" sz="6600" b="1" smtClean="0">
                <a:solidFill>
                  <a:srgbClr val="005A9E"/>
                </a:solidFill>
                <a:latin typeface="Lucida Calligraphy"/>
              </a:rPr>
            </a:br>
            <a:r>
              <a:rPr lang="en-US" sz="6600" b="1" smtClean="0">
                <a:solidFill>
                  <a:srgbClr val="005A9E"/>
                </a:solidFill>
                <a:latin typeface="Lucida Calligraphy"/>
              </a:rPr>
              <a:t>Presidency</a:t>
            </a:r>
          </a:p>
        </p:txBody>
      </p:sp>
      <p:sp>
        <p:nvSpPr>
          <p:cNvPr id="16386" name="Subtitle 2"/>
          <p:cNvSpPr>
            <a:spLocks noGrp="1"/>
          </p:cNvSpPr>
          <p:nvPr>
            <p:ph type="subTitle" idx="1"/>
          </p:nvPr>
        </p:nvSpPr>
        <p:spPr>
          <a:xfrm>
            <a:off x="3225800" y="4498975"/>
            <a:ext cx="3962400" cy="1752600"/>
          </a:xfrm>
        </p:spPr>
        <p:txBody>
          <a:bodyPr/>
          <a:lstStyle/>
          <a:p>
            <a:pPr algn="ctr"/>
            <a:r>
              <a:rPr lang="en-US" b="1" smtClean="0">
                <a:solidFill>
                  <a:schemeClr val="bg2"/>
                </a:solidFill>
              </a:rPr>
              <a:t>Chapter 6</a:t>
            </a:r>
          </a:p>
          <a:p>
            <a:pPr algn="ctr"/>
            <a:r>
              <a:rPr lang="en-US" b="1" smtClean="0">
                <a:solidFill>
                  <a:schemeClr val="bg2"/>
                </a:solidFill>
              </a:rPr>
              <a:t>Section 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itle 1"/>
          <p:cNvSpPr>
            <a:spLocks/>
          </p:cNvSpPr>
          <p:nvPr/>
        </p:nvSpPr>
        <p:spPr bwMode="auto">
          <a:xfrm>
            <a:off x="990600" y="533400"/>
            <a:ext cx="7772400" cy="990600"/>
          </a:xfrm>
          <a:prstGeom prst="rect">
            <a:avLst/>
          </a:prstGeom>
          <a:noFill/>
          <a:ln w="9525">
            <a:noFill/>
            <a:miter lim="800000"/>
            <a:headEnd/>
            <a:tailEnd/>
          </a:ln>
        </p:spPr>
        <p:txBody>
          <a:bodyPr anchor="ctr"/>
          <a:lstStyle/>
          <a:p>
            <a:pPr algn="ctr"/>
            <a:r>
              <a:rPr lang="en-US" sz="2700">
                <a:solidFill>
                  <a:srgbClr val="ED1332"/>
                </a:solidFill>
                <a:latin typeface="Engravers MT" pitchFamily="18" charset="0"/>
              </a:rPr>
              <a:t>In-Class activity/ homework</a:t>
            </a:r>
          </a:p>
        </p:txBody>
      </p:sp>
      <p:sp>
        <p:nvSpPr>
          <p:cNvPr id="53254" name="Content Placeholder 2"/>
          <p:cNvSpPr>
            <a:spLocks/>
          </p:cNvSpPr>
          <p:nvPr/>
        </p:nvSpPr>
        <p:spPr bwMode="auto">
          <a:xfrm>
            <a:off x="762000" y="1295400"/>
            <a:ext cx="6172200" cy="5029200"/>
          </a:xfrm>
          <a:prstGeom prst="rect">
            <a:avLst/>
          </a:prstGeom>
          <a:noFill/>
          <a:ln w="9525">
            <a:noFill/>
            <a:miter lim="800000"/>
            <a:headEnd/>
            <a:tailEnd/>
          </a:ln>
        </p:spPr>
        <p:txBody>
          <a:bodyPr/>
          <a:lstStyle/>
          <a:p>
            <a:pPr marL="342900" indent="-342900">
              <a:spcBef>
                <a:spcPct val="20000"/>
              </a:spcBef>
              <a:buFontTx/>
              <a:buChar char="•"/>
            </a:pPr>
            <a:r>
              <a:rPr lang="en-US" sz="2800" i="1" dirty="0">
                <a:solidFill>
                  <a:srgbClr val="808080"/>
                </a:solidFill>
                <a:latin typeface="Gungsuh" pitchFamily="18" charset="-127"/>
              </a:rPr>
              <a:t>Label the 22 states </a:t>
            </a:r>
          </a:p>
          <a:p>
            <a:pPr marL="742950" lvl="1" indent="-285750">
              <a:spcBef>
                <a:spcPct val="20000"/>
              </a:spcBef>
              <a:buFontTx/>
              <a:buChar char="–"/>
            </a:pPr>
            <a:r>
              <a:rPr lang="en-US" sz="2400" i="1" dirty="0">
                <a:solidFill>
                  <a:srgbClr val="808080"/>
                </a:solidFill>
                <a:latin typeface="Gungsuh" pitchFamily="18" charset="-127"/>
              </a:rPr>
              <a:t>Color the free states blue and the slave states red</a:t>
            </a:r>
          </a:p>
          <a:p>
            <a:pPr marL="342900" indent="-342900">
              <a:spcBef>
                <a:spcPct val="20000"/>
              </a:spcBef>
              <a:buFontTx/>
              <a:buChar char="•"/>
            </a:pPr>
            <a:r>
              <a:rPr lang="en-US" sz="2800" i="1" dirty="0">
                <a:solidFill>
                  <a:srgbClr val="808080"/>
                </a:solidFill>
                <a:latin typeface="Gungsuh" pitchFamily="18" charset="-127"/>
              </a:rPr>
              <a:t>Label Missouri and Maine</a:t>
            </a:r>
          </a:p>
          <a:p>
            <a:pPr marL="742950" lvl="1" indent="-285750">
              <a:spcBef>
                <a:spcPct val="20000"/>
              </a:spcBef>
              <a:buFontTx/>
              <a:buChar char="–"/>
            </a:pPr>
            <a:r>
              <a:rPr lang="en-US" sz="2400" i="1" dirty="0">
                <a:solidFill>
                  <a:srgbClr val="808080"/>
                </a:solidFill>
                <a:latin typeface="Gungsuh" pitchFamily="18" charset="-127"/>
              </a:rPr>
              <a:t>Color Missouri light red </a:t>
            </a:r>
          </a:p>
          <a:p>
            <a:pPr marL="742950" lvl="1" indent="-285750">
              <a:spcBef>
                <a:spcPct val="20000"/>
              </a:spcBef>
              <a:buFontTx/>
              <a:buChar char="–"/>
            </a:pPr>
            <a:r>
              <a:rPr lang="en-US" sz="2400" i="1" dirty="0">
                <a:solidFill>
                  <a:srgbClr val="808080"/>
                </a:solidFill>
                <a:latin typeface="Gungsuh" pitchFamily="18" charset="-127"/>
              </a:rPr>
              <a:t>Color Maine light blue</a:t>
            </a:r>
          </a:p>
          <a:p>
            <a:pPr marL="342900" indent="-342900">
              <a:spcBef>
                <a:spcPct val="20000"/>
              </a:spcBef>
              <a:buFontTx/>
              <a:buChar char="•"/>
            </a:pPr>
            <a:r>
              <a:rPr lang="en-US" sz="2800" i="1" dirty="0">
                <a:solidFill>
                  <a:srgbClr val="808080"/>
                </a:solidFill>
                <a:latin typeface="Gungsuh" pitchFamily="18" charset="-127"/>
              </a:rPr>
              <a:t>Why was the Missouri Compromise so important?</a:t>
            </a:r>
          </a:p>
          <a:p>
            <a:pPr marL="342900" indent="-342900">
              <a:spcBef>
                <a:spcPct val="20000"/>
              </a:spcBef>
              <a:buFontTx/>
              <a:buChar char="•"/>
            </a:pPr>
            <a:r>
              <a:rPr lang="en-US" sz="2800" i="1" dirty="0">
                <a:solidFill>
                  <a:srgbClr val="808080"/>
                </a:solidFill>
                <a:latin typeface="Gungsuh" pitchFamily="18" charset="-127"/>
              </a:rPr>
              <a:t>Was the Missouri Compromise a long-term solution?</a:t>
            </a:r>
          </a:p>
          <a:p>
            <a:pPr marL="742950" lvl="1" indent="-285750">
              <a:spcBef>
                <a:spcPct val="20000"/>
              </a:spcBef>
              <a:buFontTx/>
              <a:buChar char="–"/>
            </a:pPr>
            <a:endParaRPr lang="en-US" sz="2400" i="1" dirty="0">
              <a:solidFill>
                <a:srgbClr val="808080"/>
              </a:solidFill>
              <a:latin typeface="Gungsuh" pitchFamily="18" charset="-127"/>
            </a:endParaRPr>
          </a:p>
          <a:p>
            <a:pPr marL="342900" indent="-342900">
              <a:spcBef>
                <a:spcPct val="20000"/>
              </a:spcBef>
            </a:pPr>
            <a:endParaRPr lang="en-US" sz="2800" dirty="0">
              <a:solidFill>
                <a:srgbClr val="808080"/>
              </a:solidFill>
              <a:latin typeface="Gungsuh" pitchFamily="18" charset="-127"/>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4/1</a:t>
            </a:r>
            <a:endParaRPr lang="en-US" dirty="0"/>
          </a:p>
        </p:txBody>
      </p:sp>
      <p:sp>
        <p:nvSpPr>
          <p:cNvPr id="3" name="Content Placeholder 2"/>
          <p:cNvSpPr>
            <a:spLocks noGrp="1"/>
          </p:cNvSpPr>
          <p:nvPr>
            <p:ph idx="1"/>
          </p:nvPr>
        </p:nvSpPr>
        <p:spPr>
          <a:xfrm>
            <a:off x="1279524" y="1600200"/>
            <a:ext cx="7331075" cy="4525963"/>
          </a:xfrm>
        </p:spPr>
        <p:txBody>
          <a:bodyPr/>
          <a:lstStyle/>
          <a:p>
            <a:r>
              <a:rPr lang="en-US" sz="3200" b="1" dirty="0" smtClean="0"/>
              <a:t>POP QUIZ</a:t>
            </a:r>
          </a:p>
          <a:p>
            <a:r>
              <a:rPr lang="en-US" sz="3200" b="1" dirty="0" smtClean="0"/>
              <a:t>Everyone come in, sit down, and study your notes</a:t>
            </a:r>
          </a:p>
          <a:p>
            <a:r>
              <a:rPr lang="en-US" sz="3200" b="1" dirty="0" smtClean="0"/>
              <a:t>You have 10 minutes – USE IT OR LOSE IT</a:t>
            </a:r>
          </a:p>
          <a:p>
            <a:r>
              <a:rPr lang="en-US" sz="3200" b="1" dirty="0" smtClean="0"/>
              <a:t>30 point QUIZ</a:t>
            </a:r>
          </a:p>
        </p:txBody>
      </p:sp>
      <p:sp>
        <p:nvSpPr>
          <p:cNvPr id="4" name="Rectangle 3"/>
          <p:cNvSpPr/>
          <p:nvPr/>
        </p:nvSpPr>
        <p:spPr>
          <a:xfrm rot="20685540">
            <a:off x="69387" y="2396906"/>
            <a:ext cx="8593515" cy="1569660"/>
          </a:xfrm>
          <a:prstGeom prst="rect">
            <a:avLst/>
          </a:prstGeom>
          <a:noFill/>
        </p:spPr>
        <p:txBody>
          <a:bodyPr wrap="square" lIns="91440" tIns="45720" rIns="91440" bIns="45720">
            <a:spAutoFit/>
          </a:bodyPr>
          <a:lstStyle/>
          <a:p>
            <a:pPr algn="ctr"/>
            <a:r>
              <a:rPr lang="en-US" sz="9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Batang" pitchFamily="18" charset="-127"/>
                <a:ea typeface="Batang" pitchFamily="18" charset="-127"/>
              </a:rPr>
              <a:t>April FOOLS</a:t>
            </a:r>
            <a:endParaRPr lang="en-US" sz="9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Batang" pitchFamily="18" charset="-127"/>
              <a:ea typeface="Batang" pitchFamily="18" charset="-127"/>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itle 1"/>
          <p:cNvSpPr>
            <a:spLocks/>
          </p:cNvSpPr>
          <p:nvPr/>
        </p:nvSpPr>
        <p:spPr bwMode="auto">
          <a:xfrm rot="-942202">
            <a:off x="199038" y="878266"/>
            <a:ext cx="5588642" cy="2241465"/>
          </a:xfrm>
          <a:prstGeom prst="rect">
            <a:avLst/>
          </a:prstGeom>
          <a:noFill/>
          <a:ln w="9525">
            <a:noFill/>
            <a:miter lim="800000"/>
            <a:headEnd/>
            <a:tailEnd/>
          </a:ln>
        </p:spPr>
        <p:txBody>
          <a:bodyPr anchor="ctr"/>
          <a:lstStyle/>
          <a:p>
            <a:pPr algn="ctr"/>
            <a:r>
              <a:rPr lang="en-US" sz="6600" b="1" dirty="0">
                <a:solidFill>
                  <a:srgbClr val="ED1332"/>
                </a:solidFill>
                <a:latin typeface="Papyrus" pitchFamily="66" charset="0"/>
              </a:rPr>
              <a:t>Jackson’s </a:t>
            </a:r>
            <a:br>
              <a:rPr lang="en-US" sz="6600" b="1" dirty="0">
                <a:solidFill>
                  <a:srgbClr val="ED1332"/>
                </a:solidFill>
                <a:latin typeface="Papyrus" pitchFamily="66" charset="0"/>
              </a:rPr>
            </a:br>
            <a:r>
              <a:rPr lang="en-US" sz="6600" b="1" dirty="0">
                <a:solidFill>
                  <a:srgbClr val="ED1332"/>
                </a:solidFill>
                <a:latin typeface="Papyrus" pitchFamily="66" charset="0"/>
              </a:rPr>
              <a:t>Presidency</a:t>
            </a:r>
          </a:p>
        </p:txBody>
      </p:sp>
      <p:pic>
        <p:nvPicPr>
          <p:cNvPr id="3" name="Picture 2" descr="225px-Andrew_Jackson.jpg"/>
          <p:cNvPicPr>
            <a:picLocks noChangeAspect="1"/>
          </p:cNvPicPr>
          <p:nvPr/>
        </p:nvPicPr>
        <p:blipFill>
          <a:blip r:embed="rId2"/>
          <a:stretch>
            <a:fillRect/>
          </a:stretch>
        </p:blipFill>
        <p:spPr>
          <a:xfrm>
            <a:off x="5181600" y="1981200"/>
            <a:ext cx="3657600" cy="443788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z="4800" dirty="0" smtClean="0">
                <a:solidFill>
                  <a:srgbClr val="005A9E"/>
                </a:solidFill>
                <a:latin typeface="Papyrus" pitchFamily="66" charset="0"/>
              </a:rPr>
              <a:t>Path to Presidency </a:t>
            </a:r>
          </a:p>
        </p:txBody>
      </p:sp>
      <p:sp>
        <p:nvSpPr>
          <p:cNvPr id="44034" name="Content Placeholder 2"/>
          <p:cNvSpPr>
            <a:spLocks noGrp="1"/>
          </p:cNvSpPr>
          <p:nvPr>
            <p:ph idx="1"/>
          </p:nvPr>
        </p:nvSpPr>
        <p:spPr/>
        <p:txBody>
          <a:bodyPr/>
          <a:lstStyle/>
          <a:p>
            <a:r>
              <a:rPr lang="en-US" dirty="0" smtClean="0">
                <a:latin typeface="Lucida Calligraphy" pitchFamily="66" charset="0"/>
                <a:ea typeface="Gungsuh"/>
              </a:rPr>
              <a:t>Election of 1824</a:t>
            </a:r>
          </a:p>
          <a:p>
            <a:pPr lvl="1"/>
            <a:r>
              <a:rPr lang="en-US" sz="2800" dirty="0" smtClean="0">
                <a:latin typeface="Lucida Calligraphy" pitchFamily="66" charset="0"/>
                <a:ea typeface="Gungsuh"/>
              </a:rPr>
              <a:t>________ bargain</a:t>
            </a:r>
          </a:p>
          <a:p>
            <a:r>
              <a:rPr lang="en-US" dirty="0" smtClean="0">
                <a:latin typeface="Lucida Calligraphy" pitchFamily="66" charset="0"/>
                <a:ea typeface="Gungsuh"/>
              </a:rPr>
              <a:t>Election of 1828</a:t>
            </a:r>
          </a:p>
          <a:p>
            <a:pPr lvl="1"/>
            <a:r>
              <a:rPr lang="en-US" dirty="0" smtClean="0">
                <a:latin typeface="Lucida Calligraphy" pitchFamily="66" charset="0"/>
                <a:ea typeface="Gungsuh"/>
              </a:rPr>
              <a:t>Jackson ran for the  _____________ and won</a:t>
            </a:r>
          </a:p>
          <a:p>
            <a:r>
              <a:rPr lang="en-US" dirty="0" smtClean="0">
                <a:latin typeface="Lucida Calligraphy" pitchFamily="66" charset="0"/>
                <a:ea typeface="Gungsuh"/>
              </a:rPr>
              <a:t>Supporters: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z="4800" dirty="0" smtClean="0">
                <a:solidFill>
                  <a:srgbClr val="005A9E"/>
                </a:solidFill>
                <a:latin typeface="Papyrus" pitchFamily="66" charset="0"/>
              </a:rPr>
              <a:t>The Indian Removal Act</a:t>
            </a:r>
          </a:p>
        </p:txBody>
      </p:sp>
      <p:sp>
        <p:nvSpPr>
          <p:cNvPr id="45058" name="Content Placeholder 2"/>
          <p:cNvSpPr>
            <a:spLocks noGrp="1"/>
          </p:cNvSpPr>
          <p:nvPr>
            <p:ph idx="1"/>
          </p:nvPr>
        </p:nvSpPr>
        <p:spPr>
          <a:xfrm>
            <a:off x="762001" y="1600200"/>
            <a:ext cx="3657600" cy="4525963"/>
          </a:xfrm>
        </p:spPr>
        <p:txBody>
          <a:bodyPr/>
          <a:lstStyle/>
          <a:p>
            <a:r>
              <a:rPr lang="en-US" dirty="0" smtClean="0">
                <a:latin typeface="Lucida Calligraphy" pitchFamily="66" charset="0"/>
              </a:rPr>
              <a:t>Relocation of:</a:t>
            </a:r>
          </a:p>
          <a:p>
            <a:pPr lvl="1"/>
            <a:r>
              <a:rPr lang="en-US" dirty="0" smtClean="0">
                <a:latin typeface="Lucida Calligraphy" pitchFamily="66" charset="0"/>
              </a:rPr>
              <a:t>Moved  west to _________________</a:t>
            </a:r>
          </a:p>
          <a:p>
            <a:pPr lvl="1"/>
            <a:r>
              <a:rPr lang="en-US" dirty="0" smtClean="0">
                <a:latin typeface="Lucida Calligraphy" pitchFamily="66" charset="0"/>
              </a:rPr>
              <a:t>Two tribes ______</a:t>
            </a:r>
          </a:p>
          <a:p>
            <a:r>
              <a:rPr lang="en-US" dirty="0" smtClean="0">
                <a:latin typeface="Lucida Calligraphy" pitchFamily="66" charset="0"/>
              </a:rPr>
              <a:t>Worcester v. Georgia</a:t>
            </a:r>
          </a:p>
          <a:p>
            <a:pPr lvl="1"/>
            <a:r>
              <a:rPr lang="en-US" dirty="0" smtClean="0">
                <a:latin typeface="Lucida Calligraphy" pitchFamily="66" charset="0"/>
              </a:rPr>
              <a:t>Ruled in favor of ______</a:t>
            </a:r>
          </a:p>
          <a:p>
            <a:r>
              <a:rPr lang="en-US" dirty="0" smtClean="0">
                <a:latin typeface="Lucida Calligraphy" pitchFamily="66" charset="0"/>
              </a:rPr>
              <a:t>_____ of _____ </a:t>
            </a:r>
          </a:p>
        </p:txBody>
      </p:sp>
      <p:pic>
        <p:nvPicPr>
          <p:cNvPr id="4" name="Picture 3" descr="trailoftears.jpg"/>
          <p:cNvPicPr>
            <a:picLocks noChangeAspect="1"/>
          </p:cNvPicPr>
          <p:nvPr/>
        </p:nvPicPr>
        <p:blipFill>
          <a:blip r:embed="rId3"/>
          <a:stretch>
            <a:fillRect/>
          </a:stretch>
        </p:blipFill>
        <p:spPr>
          <a:xfrm>
            <a:off x="4368800" y="1447800"/>
            <a:ext cx="4775200" cy="35814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z="4400" dirty="0" smtClean="0">
                <a:solidFill>
                  <a:srgbClr val="005A9E"/>
                </a:solidFill>
                <a:latin typeface="Papyrus" pitchFamily="66" charset="0"/>
              </a:rPr>
              <a:t>Conflicts and Controversies</a:t>
            </a:r>
          </a:p>
        </p:txBody>
      </p:sp>
      <p:sp>
        <p:nvSpPr>
          <p:cNvPr id="46082" name="Content Placeholder 2"/>
          <p:cNvSpPr>
            <a:spLocks noGrp="1"/>
          </p:cNvSpPr>
          <p:nvPr>
            <p:ph idx="1"/>
          </p:nvPr>
        </p:nvSpPr>
        <p:spPr>
          <a:xfrm>
            <a:off x="990600" y="1447800"/>
            <a:ext cx="7620000" cy="4419599"/>
          </a:xfrm>
        </p:spPr>
        <p:txBody>
          <a:bodyPr/>
          <a:lstStyle/>
          <a:p>
            <a:r>
              <a:rPr lang="en-US" dirty="0" smtClean="0">
                <a:latin typeface="Lucida Calligraphy" pitchFamily="66" charset="0"/>
              </a:rPr>
              <a:t>The ____________Conflict</a:t>
            </a:r>
          </a:p>
          <a:p>
            <a:pPr lvl="1"/>
            <a:r>
              <a:rPr lang="en-US" dirty="0" smtClean="0">
                <a:latin typeface="Lucida Calligraphy" pitchFamily="66" charset="0"/>
              </a:rPr>
              <a:t>Dispute over ______</a:t>
            </a:r>
          </a:p>
          <a:p>
            <a:pPr lvl="1"/>
            <a:r>
              <a:rPr lang="en-US" dirty="0" smtClean="0">
                <a:latin typeface="Lucida Calligraphy" pitchFamily="66" charset="0"/>
              </a:rPr>
              <a:t>Jackson ______ the bill</a:t>
            </a:r>
          </a:p>
          <a:p>
            <a:r>
              <a:rPr lang="en-US" dirty="0" smtClean="0">
                <a:latin typeface="Lucida Calligraphy" pitchFamily="66" charset="0"/>
              </a:rPr>
              <a:t>_______Controversy</a:t>
            </a:r>
          </a:p>
          <a:p>
            <a:pPr lvl="1"/>
            <a:r>
              <a:rPr lang="en-US" dirty="0" smtClean="0">
                <a:latin typeface="Lucida Calligraphy" pitchFamily="66" charset="0"/>
              </a:rPr>
              <a:t>____ on British goods</a:t>
            </a:r>
          </a:p>
          <a:p>
            <a:pPr lvl="1"/>
            <a:r>
              <a:rPr lang="en-US" dirty="0" smtClean="0">
                <a:latin typeface="Lucida Calligraphy" pitchFamily="66" charset="0"/>
              </a:rPr>
              <a:t>Industries ______</a:t>
            </a:r>
          </a:p>
          <a:p>
            <a:pPr lvl="1"/>
            <a:r>
              <a:rPr lang="en-US" dirty="0" smtClean="0">
                <a:latin typeface="Lucida Calligraphy" pitchFamily="66" charset="0"/>
              </a:rPr>
              <a:t>Agriculture states ________</a:t>
            </a:r>
          </a:p>
        </p:txBody>
      </p:sp>
      <p:pic>
        <p:nvPicPr>
          <p:cNvPr id="5" name="Picture 4" descr="400px-AJ~bank.jpg"/>
          <p:cNvPicPr>
            <a:picLocks noChangeAspect="1"/>
          </p:cNvPicPr>
          <p:nvPr/>
        </p:nvPicPr>
        <p:blipFill>
          <a:blip r:embed="rId3"/>
          <a:stretch>
            <a:fillRect/>
          </a:stretch>
        </p:blipFill>
        <p:spPr>
          <a:xfrm>
            <a:off x="1219200" y="1524000"/>
            <a:ext cx="7275062" cy="441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solidFill>
                  <a:srgbClr val="005A9E"/>
                </a:solidFill>
                <a:latin typeface="Papyrus" pitchFamily="66" charset="0"/>
              </a:rPr>
              <a:t>Sectionalism</a:t>
            </a:r>
          </a:p>
        </p:txBody>
      </p:sp>
      <p:sp>
        <p:nvSpPr>
          <p:cNvPr id="54275" name="Rectangle 3"/>
          <p:cNvSpPr>
            <a:spLocks noGrp="1" noChangeArrowheads="1"/>
          </p:cNvSpPr>
          <p:nvPr>
            <p:ph type="body" idx="1"/>
          </p:nvPr>
        </p:nvSpPr>
        <p:spPr>
          <a:xfrm>
            <a:off x="990600" y="1600200"/>
            <a:ext cx="5546725" cy="4525963"/>
          </a:xfrm>
        </p:spPr>
        <p:txBody>
          <a:bodyPr/>
          <a:lstStyle/>
          <a:p>
            <a:r>
              <a:rPr lang="en-US" dirty="0" smtClean="0">
                <a:latin typeface="Lucida Calligraphy" pitchFamily="66" charset="0"/>
              </a:rPr>
              <a:t>Nullification:</a:t>
            </a:r>
          </a:p>
          <a:p>
            <a:r>
              <a:rPr lang="en-US" dirty="0" smtClean="0">
                <a:latin typeface="Lucida Calligraphy" pitchFamily="66" charset="0"/>
              </a:rPr>
              <a:t>Nullification ______</a:t>
            </a:r>
          </a:p>
          <a:p>
            <a:pPr lvl="1"/>
            <a:r>
              <a:rPr lang="en-US" sz="2600" dirty="0" smtClean="0">
                <a:latin typeface="Lucida Calligraphy" pitchFamily="66" charset="0"/>
              </a:rPr>
              <a:t>Jackson’s _______ Bill</a:t>
            </a:r>
          </a:p>
          <a:p>
            <a:pPr lvl="2"/>
            <a:r>
              <a:rPr lang="en-US" sz="2400" dirty="0" smtClean="0">
                <a:latin typeface="Lucida Calligraphy" pitchFamily="66" charset="0"/>
              </a:rPr>
              <a:t>Use _____ to collect tax</a:t>
            </a:r>
          </a:p>
          <a:p>
            <a:pPr lvl="1"/>
            <a:r>
              <a:rPr lang="en-US" sz="2600" dirty="0" smtClean="0">
                <a:latin typeface="Lucida Calligraphy" pitchFamily="66" charset="0"/>
              </a:rPr>
              <a:t>Clay’s ________</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In-Class Activity / Assignment</a:t>
            </a:r>
            <a:endParaRPr lang="en-US" dirty="0"/>
          </a:p>
        </p:txBody>
      </p:sp>
      <p:sp>
        <p:nvSpPr>
          <p:cNvPr id="3" name="Content Placeholder 2"/>
          <p:cNvSpPr>
            <a:spLocks noGrp="1"/>
          </p:cNvSpPr>
          <p:nvPr>
            <p:ph idx="1"/>
          </p:nvPr>
        </p:nvSpPr>
        <p:spPr>
          <a:xfrm>
            <a:off x="990600" y="1600200"/>
            <a:ext cx="5867400" cy="4525963"/>
          </a:xfrm>
        </p:spPr>
        <p:txBody>
          <a:bodyPr/>
          <a:lstStyle/>
          <a:p>
            <a:r>
              <a:rPr lang="en-US" dirty="0" smtClean="0"/>
              <a:t>Make a chart that has pro’s and con’s to Nationalism and Sectionalism</a:t>
            </a:r>
          </a:p>
          <a:p>
            <a:r>
              <a:rPr lang="en-US" dirty="0" smtClean="0"/>
              <a:t>Create a Venn Diagram and identify similarities and differences between the North and the South (make sure to include information from Section 4)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Guide</a:t>
            </a:r>
            <a:endParaRPr lang="en-US" dirty="0"/>
          </a:p>
        </p:txBody>
      </p:sp>
      <p:sp>
        <p:nvSpPr>
          <p:cNvPr id="3" name="Content Placeholder 2"/>
          <p:cNvSpPr>
            <a:spLocks noGrp="1"/>
          </p:cNvSpPr>
          <p:nvPr>
            <p:ph idx="1"/>
          </p:nvPr>
        </p:nvSpPr>
        <p:spPr>
          <a:xfrm>
            <a:off x="990600" y="1600200"/>
            <a:ext cx="5867400" cy="4800600"/>
          </a:xfrm>
        </p:spPr>
        <p:txBody>
          <a:bodyPr/>
          <a:lstStyle/>
          <a:p>
            <a:r>
              <a:rPr lang="en-US" dirty="0" smtClean="0"/>
              <a:t>What is Judicial Review?</a:t>
            </a:r>
          </a:p>
          <a:p>
            <a:r>
              <a:rPr lang="en-US" dirty="0" smtClean="0"/>
              <a:t>What are War Hawks?</a:t>
            </a:r>
          </a:p>
          <a:p>
            <a:r>
              <a:rPr lang="en-US" dirty="0" smtClean="0"/>
              <a:t>What did the Embargo Act Prohibit?</a:t>
            </a:r>
          </a:p>
          <a:p>
            <a:r>
              <a:rPr lang="en-US" dirty="0" smtClean="0"/>
              <a:t>Name 2 conflicts that led to the War of 1812</a:t>
            </a:r>
          </a:p>
          <a:p>
            <a:r>
              <a:rPr lang="en-US" dirty="0" smtClean="0"/>
              <a:t>What was the Missouri Compromise?</a:t>
            </a:r>
          </a:p>
          <a:p>
            <a:r>
              <a:rPr lang="en-US" dirty="0" smtClean="0"/>
              <a:t>What was the Indian Removal Act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Guide</a:t>
            </a:r>
            <a:endParaRPr lang="en-US" dirty="0"/>
          </a:p>
        </p:txBody>
      </p:sp>
      <p:sp>
        <p:nvSpPr>
          <p:cNvPr id="3" name="Content Placeholder 2"/>
          <p:cNvSpPr>
            <a:spLocks noGrp="1"/>
          </p:cNvSpPr>
          <p:nvPr>
            <p:ph idx="1"/>
          </p:nvPr>
        </p:nvSpPr>
        <p:spPr>
          <a:xfrm>
            <a:off x="990600" y="1600200"/>
            <a:ext cx="5791200" cy="4525963"/>
          </a:xfrm>
        </p:spPr>
        <p:txBody>
          <a:bodyPr/>
          <a:lstStyle/>
          <a:p>
            <a:r>
              <a:rPr lang="en-US" dirty="0" smtClean="0"/>
              <a:t>Name 2 court cases that Chief Justice Marshall ruled on?</a:t>
            </a:r>
          </a:p>
          <a:p>
            <a:pPr lvl="1"/>
            <a:r>
              <a:rPr lang="en-US" dirty="0" smtClean="0"/>
              <a:t>Explain 1 of the cases rulings</a:t>
            </a:r>
          </a:p>
          <a:p>
            <a:r>
              <a:rPr lang="en-US" dirty="0" smtClean="0"/>
              <a:t>Define Nationalism?</a:t>
            </a:r>
          </a:p>
          <a:p>
            <a:pPr lvl="1"/>
            <a:r>
              <a:rPr lang="en-US" dirty="0" smtClean="0"/>
              <a:t>What’s the difference between Nationalism and Sectionalism?</a:t>
            </a:r>
          </a:p>
          <a:p>
            <a:r>
              <a:rPr lang="en-US" dirty="0" smtClean="0"/>
              <a:t>What's the Monroe Doctrine?</a:t>
            </a:r>
            <a:br>
              <a:rPr lang="en-US" dirty="0" smtClean="0"/>
            </a:b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533400"/>
            <a:ext cx="8229600" cy="1143000"/>
          </a:xfrm>
        </p:spPr>
        <p:txBody>
          <a:bodyPr/>
          <a:lstStyle/>
          <a:p>
            <a:pPr algn="ctr"/>
            <a:r>
              <a:rPr lang="en-US" b="1" smtClean="0">
                <a:solidFill>
                  <a:srgbClr val="005A9E"/>
                </a:solidFill>
                <a:latin typeface="Lucida Calligraphy"/>
              </a:rPr>
              <a:t>Election of 1800</a:t>
            </a:r>
            <a:endParaRPr lang="en-US" smtClean="0">
              <a:solidFill>
                <a:srgbClr val="005A9E"/>
              </a:solidFill>
            </a:endParaRPr>
          </a:p>
        </p:txBody>
      </p:sp>
      <p:sp>
        <p:nvSpPr>
          <p:cNvPr id="18434" name="Content Placeholder 2"/>
          <p:cNvSpPr>
            <a:spLocks noGrp="1"/>
          </p:cNvSpPr>
          <p:nvPr>
            <p:ph idx="1"/>
          </p:nvPr>
        </p:nvSpPr>
        <p:spPr>
          <a:xfrm>
            <a:off x="990600" y="1524000"/>
            <a:ext cx="5257800" cy="4602163"/>
          </a:xfrm>
        </p:spPr>
        <p:txBody>
          <a:bodyPr/>
          <a:lstStyle/>
          <a:p>
            <a:r>
              <a:rPr lang="en-US" sz="3200" smtClean="0"/>
              <a:t>Federalists </a:t>
            </a:r>
          </a:p>
          <a:p>
            <a:pPr lvl="1"/>
            <a:r>
              <a:rPr lang="en-US" sz="2800" smtClean="0"/>
              <a:t>John ______ and Charles Pickney</a:t>
            </a:r>
          </a:p>
          <a:p>
            <a:pPr lvl="1"/>
            <a:r>
              <a:rPr lang="en-US" sz="2800" smtClean="0"/>
              <a:t>_______ federal government</a:t>
            </a:r>
          </a:p>
          <a:p>
            <a:pPr lvl="1"/>
            <a:r>
              <a:rPr lang="en-US" sz="2800" smtClean="0"/>
              <a:t>________ should be ruled by the ______</a:t>
            </a:r>
          </a:p>
          <a:p>
            <a:pPr lvl="1"/>
            <a:r>
              <a:rPr lang="en-US" sz="2800" smtClean="0"/>
              <a:t>___________ important</a:t>
            </a:r>
          </a:p>
          <a:p>
            <a:pPr lvl="1"/>
            <a:r>
              <a:rPr lang="en-US" sz="2800" smtClean="0"/>
              <a:t>Constitution: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2"/>
          <p:cNvSpPr>
            <a:spLocks noGrp="1"/>
          </p:cNvSpPr>
          <p:nvPr>
            <p:ph idx="1"/>
          </p:nvPr>
        </p:nvSpPr>
        <p:spPr>
          <a:xfrm>
            <a:off x="1279525" y="1600200"/>
            <a:ext cx="5807075" cy="4525963"/>
          </a:xfrm>
        </p:spPr>
        <p:txBody>
          <a:bodyPr/>
          <a:lstStyle/>
          <a:p>
            <a:r>
              <a:rPr lang="en-US" sz="3200" smtClean="0"/>
              <a:t>Democratic-Republicans</a:t>
            </a:r>
          </a:p>
          <a:p>
            <a:pPr lvl="1"/>
            <a:r>
              <a:rPr lang="en-US" sz="2800" smtClean="0"/>
              <a:t>Thomas _______ and Aaron ______</a:t>
            </a:r>
          </a:p>
          <a:p>
            <a:pPr lvl="1"/>
            <a:r>
              <a:rPr lang="en-US" sz="2800" smtClean="0"/>
              <a:t>________ national government</a:t>
            </a:r>
          </a:p>
          <a:p>
            <a:pPr lvl="1"/>
            <a:r>
              <a:rPr lang="en-US" sz="2800" smtClean="0"/>
              <a:t>__________ important</a:t>
            </a:r>
          </a:p>
          <a:p>
            <a:pPr lvl="1"/>
            <a:r>
              <a:rPr lang="en-US" sz="2800" smtClean="0"/>
              <a:t>Constitution:</a:t>
            </a:r>
          </a:p>
          <a:p>
            <a:pPr lvl="1">
              <a:buFontTx/>
              <a:buNone/>
            </a:pPr>
            <a:endParaRPr lang="en-US" smtClean="0"/>
          </a:p>
        </p:txBody>
      </p:sp>
      <p:sp>
        <p:nvSpPr>
          <p:cNvPr id="20482" name="Title 1"/>
          <p:cNvSpPr>
            <a:spLocks noGrp="1"/>
          </p:cNvSpPr>
          <p:nvPr>
            <p:ph type="title"/>
          </p:nvPr>
        </p:nvSpPr>
        <p:spPr>
          <a:xfrm>
            <a:off x="457200" y="381000"/>
            <a:ext cx="8229600" cy="1143000"/>
          </a:xfrm>
        </p:spPr>
        <p:txBody>
          <a:bodyPr/>
          <a:lstStyle/>
          <a:p>
            <a:pPr algn="ctr"/>
            <a:r>
              <a:rPr lang="en-US" b="1" smtClean="0">
                <a:solidFill>
                  <a:srgbClr val="005A9E"/>
                </a:solidFill>
                <a:latin typeface="Lucida Calligraphy"/>
              </a:rPr>
              <a:t>Election of 1800</a:t>
            </a:r>
            <a:endParaRPr lang="en-US" smtClean="0">
              <a:solidFill>
                <a:srgbClr val="005A9E"/>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1279525" y="1600200"/>
            <a:ext cx="7331075" cy="4525963"/>
          </a:xfrm>
        </p:spPr>
        <p:txBody>
          <a:bodyPr/>
          <a:lstStyle/>
          <a:p>
            <a:r>
              <a:rPr lang="en-US" smtClean="0"/>
              <a:t>_____ Amendment created:</a:t>
            </a:r>
          </a:p>
          <a:p>
            <a:r>
              <a:rPr lang="en-US" smtClean="0"/>
              <a:t>Reduced size and influence of ________</a:t>
            </a:r>
          </a:p>
          <a:p>
            <a:r>
              <a:rPr lang="en-US" smtClean="0"/>
              <a:t>Changed _____ system</a:t>
            </a:r>
          </a:p>
          <a:p>
            <a:pPr lvl="1"/>
            <a:r>
              <a:rPr lang="en-US" smtClean="0"/>
              <a:t>Revenue from sale of _________</a:t>
            </a:r>
          </a:p>
          <a:p>
            <a:r>
              <a:rPr lang="en-US" smtClean="0"/>
              <a:t>Reduced _______</a:t>
            </a:r>
          </a:p>
          <a:p>
            <a:pPr lvl="1"/>
            <a:r>
              <a:rPr lang="en-US" smtClean="0"/>
              <a:t>Helped create:</a:t>
            </a:r>
          </a:p>
        </p:txBody>
      </p:sp>
      <p:sp>
        <p:nvSpPr>
          <p:cNvPr id="5" name="Title 1"/>
          <p:cNvSpPr txBox="1">
            <a:spLocks/>
          </p:cNvSpPr>
          <p:nvPr/>
        </p:nvSpPr>
        <p:spPr bwMode="auto">
          <a:xfrm>
            <a:off x="457200" y="381000"/>
            <a:ext cx="8229600" cy="1143000"/>
          </a:xfrm>
          <a:prstGeom prst="rect">
            <a:avLst/>
          </a:prstGeom>
          <a:noFill/>
          <a:ln w="9525">
            <a:noFill/>
            <a:miter lim="800000"/>
            <a:headEnd/>
            <a:tailEnd/>
          </a:ln>
          <a:effectLst/>
        </p:spPr>
        <p:txBody>
          <a:bodyPr anchor="ctr"/>
          <a:lstStyle/>
          <a:p>
            <a:pPr algn="ctr">
              <a:defRPr/>
            </a:pPr>
            <a:r>
              <a:rPr lang="en-US" sz="3600" b="1" kern="0" dirty="0">
                <a:solidFill>
                  <a:srgbClr val="005A9E"/>
                </a:solidFill>
                <a:latin typeface="Lucida Calligraphy" pitchFamily="66" charset="0"/>
                <a:ea typeface="+mj-ea"/>
                <a:cs typeface="+mj-cs"/>
              </a:rPr>
              <a:t>Jefferson’s Changes</a:t>
            </a:r>
            <a:endParaRPr lang="en-US" sz="3600" kern="0" dirty="0">
              <a:solidFill>
                <a:srgbClr val="005A9E"/>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p:cNvSpPr>
            <a:spLocks noGrp="1"/>
          </p:cNvSpPr>
          <p:nvPr>
            <p:ph idx="1"/>
          </p:nvPr>
        </p:nvSpPr>
        <p:spPr/>
        <p:txBody>
          <a:bodyPr/>
          <a:lstStyle/>
          <a:p>
            <a:r>
              <a:rPr lang="en-US" smtClean="0"/>
              <a:t>James _______ and Robert Livingston:</a:t>
            </a:r>
          </a:p>
          <a:p>
            <a:r>
              <a:rPr lang="en-US" smtClean="0"/>
              <a:t>_______ offered entire ________________</a:t>
            </a:r>
          </a:p>
          <a:p>
            <a:r>
              <a:rPr lang="en-US" smtClean="0"/>
              <a:t>Cost:</a:t>
            </a:r>
          </a:p>
          <a:p>
            <a:r>
              <a:rPr lang="en-US" smtClean="0"/>
              <a:t>_______ size of U.S.</a:t>
            </a:r>
          </a:p>
          <a:p>
            <a:r>
              <a:rPr lang="en-US" smtClean="0"/>
              <a:t>Constitutional?:</a:t>
            </a:r>
          </a:p>
        </p:txBody>
      </p:sp>
      <p:sp>
        <p:nvSpPr>
          <p:cNvPr id="4" name="Title 1"/>
          <p:cNvSpPr txBox="1">
            <a:spLocks/>
          </p:cNvSpPr>
          <p:nvPr/>
        </p:nvSpPr>
        <p:spPr bwMode="auto">
          <a:xfrm>
            <a:off x="457200" y="381000"/>
            <a:ext cx="8229600" cy="1143000"/>
          </a:xfrm>
          <a:prstGeom prst="rect">
            <a:avLst/>
          </a:prstGeom>
          <a:noFill/>
          <a:ln w="9525">
            <a:noFill/>
            <a:miter lim="800000"/>
            <a:headEnd/>
            <a:tailEnd/>
          </a:ln>
          <a:effectLst/>
        </p:spPr>
        <p:txBody>
          <a:bodyPr anchor="ctr"/>
          <a:lstStyle/>
          <a:p>
            <a:pPr algn="ctr">
              <a:defRPr/>
            </a:pPr>
            <a:r>
              <a:rPr lang="en-US" sz="3600" b="1" kern="0" dirty="0">
                <a:solidFill>
                  <a:srgbClr val="005A9E"/>
                </a:solidFill>
                <a:latin typeface="Lucida Calligraphy" pitchFamily="66" charset="0"/>
                <a:ea typeface="+mj-ea"/>
                <a:cs typeface="+mj-cs"/>
              </a:rPr>
              <a:t>Louisiana Purchase</a:t>
            </a:r>
            <a:endParaRPr lang="en-US" sz="3600" kern="0" dirty="0">
              <a:solidFill>
                <a:srgbClr val="005A9E"/>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a:xfrm>
            <a:off x="762000" y="1295400"/>
            <a:ext cx="3292475" cy="2209800"/>
          </a:xfrm>
        </p:spPr>
        <p:txBody>
          <a:bodyPr/>
          <a:lstStyle/>
          <a:p>
            <a:r>
              <a:rPr lang="en-US" smtClean="0"/>
              <a:t>Goal:</a:t>
            </a:r>
          </a:p>
          <a:p>
            <a:r>
              <a:rPr lang="en-US" smtClean="0"/>
              <a:t>Sacagawea:</a:t>
            </a:r>
          </a:p>
          <a:p>
            <a:endParaRPr lang="en-US" smtClean="0"/>
          </a:p>
        </p:txBody>
      </p:sp>
      <p:sp>
        <p:nvSpPr>
          <p:cNvPr id="4" name="Title 1"/>
          <p:cNvSpPr txBox="1">
            <a:spLocks/>
          </p:cNvSpPr>
          <p:nvPr/>
        </p:nvSpPr>
        <p:spPr bwMode="auto">
          <a:xfrm>
            <a:off x="457200" y="304800"/>
            <a:ext cx="8229600" cy="1143000"/>
          </a:xfrm>
          <a:prstGeom prst="rect">
            <a:avLst/>
          </a:prstGeom>
          <a:noFill/>
          <a:ln w="9525">
            <a:noFill/>
            <a:miter lim="800000"/>
            <a:headEnd/>
            <a:tailEnd/>
          </a:ln>
          <a:effectLst/>
        </p:spPr>
        <p:txBody>
          <a:bodyPr anchor="ctr"/>
          <a:lstStyle/>
          <a:p>
            <a:pPr algn="ctr">
              <a:defRPr/>
            </a:pPr>
            <a:r>
              <a:rPr lang="en-US" sz="3600" b="1" kern="0" dirty="0">
                <a:solidFill>
                  <a:srgbClr val="005A9E"/>
                </a:solidFill>
                <a:latin typeface="Lucida Calligraphy" pitchFamily="66" charset="0"/>
                <a:ea typeface="+mj-ea"/>
                <a:cs typeface="+mj-cs"/>
              </a:rPr>
              <a:t>Lewis and Clark</a:t>
            </a:r>
            <a:endParaRPr lang="en-US" sz="3600" kern="0" dirty="0">
              <a:solidFill>
                <a:srgbClr val="005A9E"/>
              </a:solidFill>
              <a:latin typeface="+mj-lt"/>
              <a:ea typeface="+mj-ea"/>
              <a:cs typeface="+mj-cs"/>
            </a:endParaRPr>
          </a:p>
        </p:txBody>
      </p:sp>
      <p:pic>
        <p:nvPicPr>
          <p:cNvPr id="26627" name="Picture 4" descr="map2b.jpg"/>
          <p:cNvPicPr>
            <a:picLocks noChangeAspect="1"/>
          </p:cNvPicPr>
          <p:nvPr/>
        </p:nvPicPr>
        <p:blipFill>
          <a:blip r:embed="rId3"/>
          <a:srcRect/>
          <a:stretch>
            <a:fillRect/>
          </a:stretch>
        </p:blipFill>
        <p:spPr bwMode="auto">
          <a:xfrm>
            <a:off x="3352800" y="2268538"/>
            <a:ext cx="5326063" cy="406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a:xfrm>
            <a:off x="838200" y="1371600"/>
            <a:ext cx="6781800" cy="4876800"/>
          </a:xfrm>
        </p:spPr>
        <p:txBody>
          <a:bodyPr/>
          <a:lstStyle/>
          <a:p>
            <a:r>
              <a:rPr lang="en-US" smtClean="0"/>
              <a:t>Read pages 220-221</a:t>
            </a:r>
          </a:p>
          <a:p>
            <a:pPr lvl="1"/>
            <a:r>
              <a:rPr lang="en-US" sz="2600" smtClean="0"/>
              <a:t>What did the Judiciary Act of 1801 create?</a:t>
            </a:r>
          </a:p>
          <a:p>
            <a:pPr lvl="1"/>
            <a:r>
              <a:rPr lang="en-US" sz="2600" smtClean="0"/>
              <a:t>Why was departing President John Adams rushing to fill positions?</a:t>
            </a:r>
          </a:p>
          <a:p>
            <a:pPr lvl="1"/>
            <a:r>
              <a:rPr lang="en-US" sz="2600" smtClean="0"/>
              <a:t>Who is William Marbury?</a:t>
            </a:r>
          </a:p>
          <a:p>
            <a:pPr lvl="1"/>
            <a:r>
              <a:rPr lang="en-US" sz="2600" smtClean="0"/>
              <a:t>What is judicial review?</a:t>
            </a:r>
          </a:p>
          <a:p>
            <a:pPr lvl="1"/>
            <a:r>
              <a:rPr lang="en-US" sz="2600" smtClean="0"/>
              <a:t>Summarize Marbury v. Madison</a:t>
            </a:r>
          </a:p>
          <a:p>
            <a:pPr lvl="1"/>
            <a:r>
              <a:rPr lang="en-US" sz="2600" smtClean="0"/>
              <a:t>Why is </a:t>
            </a:r>
            <a:r>
              <a:rPr lang="en-US" sz="2600" i="1" smtClean="0"/>
              <a:t>Marbury v. Madison </a:t>
            </a:r>
            <a:r>
              <a:rPr lang="en-US" sz="2600" smtClean="0"/>
              <a:t>an important court case?</a:t>
            </a:r>
          </a:p>
          <a:p>
            <a:pPr lvl="1"/>
            <a:endParaRPr lang="en-US" smtClean="0"/>
          </a:p>
          <a:p>
            <a:pPr lvl="1"/>
            <a:endParaRPr lang="en-US" smtClean="0"/>
          </a:p>
        </p:txBody>
      </p:sp>
      <p:sp>
        <p:nvSpPr>
          <p:cNvPr id="5" name="Title 1"/>
          <p:cNvSpPr txBox="1">
            <a:spLocks/>
          </p:cNvSpPr>
          <p:nvPr/>
        </p:nvSpPr>
        <p:spPr bwMode="auto">
          <a:xfrm>
            <a:off x="457200" y="381000"/>
            <a:ext cx="8229600" cy="1143000"/>
          </a:xfrm>
          <a:prstGeom prst="rect">
            <a:avLst/>
          </a:prstGeom>
          <a:noFill/>
          <a:ln w="9525">
            <a:noFill/>
            <a:miter lim="800000"/>
            <a:headEnd/>
            <a:tailEnd/>
          </a:ln>
          <a:effectLst/>
        </p:spPr>
        <p:txBody>
          <a:bodyPr anchor="ctr"/>
          <a:lstStyle/>
          <a:p>
            <a:pPr algn="ctr">
              <a:defRPr/>
            </a:pPr>
            <a:r>
              <a:rPr lang="en-US" sz="3600" b="1" kern="0" dirty="0">
                <a:solidFill>
                  <a:srgbClr val="005A9E"/>
                </a:solidFill>
                <a:latin typeface="+mj-lt"/>
                <a:ea typeface="+mj-ea"/>
                <a:cs typeface="+mj-cs"/>
              </a:rPr>
              <a:t>In-Class Activity / Homework</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Journal					3/26</a:t>
            </a:r>
          </a:p>
        </p:txBody>
      </p:sp>
      <p:sp>
        <p:nvSpPr>
          <p:cNvPr id="29698" name="Content Placeholder 2"/>
          <p:cNvSpPr>
            <a:spLocks noGrp="1"/>
          </p:cNvSpPr>
          <p:nvPr>
            <p:ph idx="1"/>
          </p:nvPr>
        </p:nvSpPr>
        <p:spPr/>
        <p:txBody>
          <a:bodyPr/>
          <a:lstStyle/>
          <a:p>
            <a:r>
              <a:rPr lang="en-US" smtClean="0"/>
              <a:t>Turn to page 224</a:t>
            </a:r>
          </a:p>
          <a:p>
            <a:pPr lvl="1"/>
            <a:r>
              <a:rPr lang="en-US" smtClean="0"/>
              <a:t>Read “The Burning of the White House”</a:t>
            </a:r>
          </a:p>
          <a:p>
            <a:pPr lvl="2"/>
            <a:r>
              <a:rPr lang="en-US" smtClean="0"/>
              <a:t>What American treasure did Dolley Madison save?</a:t>
            </a:r>
          </a:p>
          <a:p>
            <a:pPr lvl="2"/>
            <a:r>
              <a:rPr lang="en-US" smtClean="0"/>
              <a:t>Why was she fleeing?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ck of books desig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Stack of books design template</Template>
  <TotalTime>863</TotalTime>
  <Words>2725</Words>
  <Application>Microsoft Office PowerPoint</Application>
  <PresentationFormat>On-screen Show (4:3)</PresentationFormat>
  <Paragraphs>232</Paragraphs>
  <Slides>29</Slides>
  <Notes>16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Stack of books design template</vt:lpstr>
      <vt:lpstr>Journal     3/24</vt:lpstr>
      <vt:lpstr>Jefferson’s  Presidency</vt:lpstr>
      <vt:lpstr>Election of 1800</vt:lpstr>
      <vt:lpstr>Election of 1800</vt:lpstr>
      <vt:lpstr>Slide 5</vt:lpstr>
      <vt:lpstr>Slide 6</vt:lpstr>
      <vt:lpstr>Slide 7</vt:lpstr>
      <vt:lpstr>Slide 8</vt:lpstr>
      <vt:lpstr>Journal     3/26</vt:lpstr>
      <vt:lpstr>Leading to the War of 1812</vt:lpstr>
      <vt:lpstr>The War of 1812</vt:lpstr>
      <vt:lpstr>The War of 1812</vt:lpstr>
      <vt:lpstr>Jackson Becomes A Hero</vt:lpstr>
      <vt:lpstr>Significance</vt:lpstr>
      <vt:lpstr>Journal    3/30</vt:lpstr>
      <vt:lpstr>Slide 16</vt:lpstr>
      <vt:lpstr>Slide 17</vt:lpstr>
      <vt:lpstr>Slide 18</vt:lpstr>
      <vt:lpstr>Slide 19</vt:lpstr>
      <vt:lpstr>Slide 20</vt:lpstr>
      <vt:lpstr>Journal     4/1</vt:lpstr>
      <vt:lpstr>Slide 22</vt:lpstr>
      <vt:lpstr>Path to Presidency </vt:lpstr>
      <vt:lpstr>The Indian Removal Act</vt:lpstr>
      <vt:lpstr>Conflicts and Controversies</vt:lpstr>
      <vt:lpstr>Sectionalism</vt:lpstr>
      <vt:lpstr>In-Class Activity / Assignment</vt:lpstr>
      <vt:lpstr>Study Guide</vt:lpstr>
      <vt:lpstr>Study Guide</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Jefferson’s  Presidency</dc:title>
  <dc:subject/>
  <dc:creator>TPS</dc:creator>
  <cp:keywords/>
  <dc:description/>
  <cp:lastModifiedBy>TPS</cp:lastModifiedBy>
  <cp:revision>98</cp:revision>
  <dcterms:created xsi:type="dcterms:W3CDTF">2009-03-23T21:14:26Z</dcterms:created>
  <dcterms:modified xsi:type="dcterms:W3CDTF">2009-04-01T20:07:02Z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TC011594401033</vt:lpwstr>
  </property>
</Properties>
</file>