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59" r:id="rId4"/>
    <p:sldId id="260" r:id="rId5"/>
    <p:sldId id="261" r:id="rId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91" autoAdjust="0"/>
    <p:restoredTop sz="87120" autoAdjust="0"/>
  </p:normalViewPr>
  <p:slideViewPr>
    <p:cSldViewPr>
      <p:cViewPr>
        <p:scale>
          <a:sx n="80" d="100"/>
          <a:sy n="80" d="100"/>
        </p:scale>
        <p:origin x="-124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FCE9D07-EDD2-4132-9876-002E992C12ED}" type="datetimeFigureOut">
              <a:rPr lang="en-US" smtClean="0"/>
              <a:pPr/>
              <a:t>6/13/2014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376DCD36-1A6A-429C-9449-71F97C220C6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how the alliances fall into place:</a:t>
            </a:r>
          </a:p>
          <a:p>
            <a:pPr marL="232943" indent="-232943">
              <a:buAutoNum type="arabicParenR"/>
            </a:pPr>
            <a:r>
              <a:rPr lang="en-US" dirty="0" smtClean="0"/>
              <a:t>The Black Hand, the Serbian nationalist group, assassinates</a:t>
            </a:r>
            <a:r>
              <a:rPr lang="en-US" baseline="0" dirty="0" smtClean="0"/>
              <a:t> Archduke Franz Ferdinand in Sarajevo, Bosnia. </a:t>
            </a:r>
          </a:p>
          <a:p>
            <a:pPr marL="232943" indent="-232943">
              <a:buAutoNum type="arabicParenR"/>
            </a:pPr>
            <a:r>
              <a:rPr lang="en-US" baseline="0" dirty="0" smtClean="0"/>
              <a:t>B/c F. Ferdinand would have been the leader of Austria-Hungary (A-H), A-H eventually declares war on Serbia.</a:t>
            </a:r>
          </a:p>
          <a:p>
            <a:pPr marL="232943" indent="-232943">
              <a:buAutoNum type="arabicParenR"/>
            </a:pPr>
            <a:r>
              <a:rPr lang="en-US" baseline="0" dirty="0" smtClean="0"/>
              <a:t>Russia and Serbia are ethnically similar…so they're cousins. Russia declares war on A-H to protect Serbia</a:t>
            </a:r>
          </a:p>
          <a:p>
            <a:pPr marL="232943" indent="-232943">
              <a:buAutoNum type="arabicParenR"/>
            </a:pPr>
            <a:r>
              <a:rPr lang="en-US" baseline="0" dirty="0" smtClean="0"/>
              <a:t>Germany and A-H are ethnically similar…cousins, and Germany declares war on Russia</a:t>
            </a:r>
          </a:p>
          <a:p>
            <a:pPr marL="232943" indent="-232943">
              <a:buAutoNum type="arabicParenR"/>
            </a:pPr>
            <a:r>
              <a:rPr lang="en-US" baseline="0" dirty="0" smtClean="0"/>
              <a:t>France, not wanting to completely get involved, warns Germany to stop being so aggressive or France will have to step in to protect Europe. Germany says “</a:t>
            </a:r>
            <a:r>
              <a:rPr lang="en-US" baseline="0" dirty="0" err="1" smtClean="0"/>
              <a:t>whatevs</a:t>
            </a:r>
            <a:r>
              <a:rPr lang="en-US" baseline="0" dirty="0" smtClean="0"/>
              <a:t> I do what I want” and declares war on France anyway.</a:t>
            </a:r>
          </a:p>
          <a:p>
            <a:pPr marL="232943" indent="-232943">
              <a:buAutoNum type="arabicParenR"/>
            </a:pPr>
            <a:endParaRPr lang="en-US" baseline="0" dirty="0" smtClean="0"/>
          </a:p>
          <a:p>
            <a:pPr marL="232943" indent="-232943"/>
            <a:r>
              <a:rPr lang="en-US" baseline="0" dirty="0" smtClean="0"/>
              <a:t>Here we must stop. Notice how Germany is now fighting a war on both their western border (France) AND their eastern border (Russia)? Germany must devise a plan to win the war quickly. To do this Germany will place troops on the eastern front (near Russia), on the westerns front (near France) and invade Belgium to get to France from the north. France will never </a:t>
            </a:r>
            <a:r>
              <a:rPr lang="en-US" baseline="0" dirty="0" err="1" smtClean="0"/>
              <a:t>see’um</a:t>
            </a:r>
            <a:r>
              <a:rPr lang="en-US" baseline="0" dirty="0" smtClean="0"/>
              <a:t> </a:t>
            </a:r>
            <a:r>
              <a:rPr lang="en-US" baseline="0" dirty="0" err="1" smtClean="0"/>
              <a:t>comin</a:t>
            </a:r>
            <a:r>
              <a:rPr lang="en-US" baseline="0" dirty="0" smtClean="0"/>
              <a:t>’!!!</a:t>
            </a:r>
          </a:p>
        </p:txBody>
      </p:sp>
      <p:sp>
        <p:nvSpPr>
          <p:cNvPr id="4" name="Slide Number Placeholder 3"/>
          <p:cNvSpPr>
            <a:spLocks noGrp="1"/>
          </p:cNvSpPr>
          <p:nvPr>
            <p:ph type="sldNum" sz="quarter" idx="10"/>
          </p:nvPr>
        </p:nvSpPr>
        <p:spPr/>
        <p:txBody>
          <a:bodyPr/>
          <a:lstStyle/>
          <a:p>
            <a:fld id="{376DCD36-1A6A-429C-9449-71F97C220C62}"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Except there is one problem with the </a:t>
            </a:r>
            <a:r>
              <a:rPr lang="en-US" dirty="0" err="1" smtClean="0"/>
              <a:t>Schlieffen</a:t>
            </a:r>
            <a:r>
              <a:rPr lang="en-US" dirty="0" smtClean="0"/>
              <a:t> Plan…Belgium was a neutral country (this means the Belgians had not taken sides in the fight). It</a:t>
            </a:r>
            <a:r>
              <a:rPr lang="en-US" baseline="0" dirty="0" smtClean="0"/>
              <a:t> is also worth noting that one of Germany’s goals was to end the war before Great Britain could join. When Germany invaded a neutral country, though, Britain was appalled by this act of aggression…no…terrorism! </a:t>
            </a:r>
          </a:p>
          <a:p>
            <a:r>
              <a:rPr lang="en-US" baseline="0" dirty="0" smtClean="0"/>
              <a:t>6) GB declared war on Germany. </a:t>
            </a:r>
            <a:r>
              <a:rPr lang="en-US" dirty="0" smtClean="0"/>
              <a:t> </a:t>
            </a:r>
          </a:p>
          <a:p>
            <a:endParaRPr lang="en-US" dirty="0" smtClean="0"/>
          </a:p>
          <a:p>
            <a:r>
              <a:rPr lang="en-US" dirty="0" smtClean="0"/>
              <a:t>Now (1914) we have the Allied Powers:</a:t>
            </a:r>
          </a:p>
          <a:p>
            <a:r>
              <a:rPr lang="en-US" dirty="0" smtClean="0"/>
              <a:t>	Great Britain</a:t>
            </a:r>
          </a:p>
          <a:p>
            <a:r>
              <a:rPr lang="en-US" dirty="0" smtClean="0"/>
              <a:t>	France</a:t>
            </a:r>
          </a:p>
          <a:p>
            <a:r>
              <a:rPr lang="en-US" dirty="0" smtClean="0"/>
              <a:t>	Russia</a:t>
            </a:r>
          </a:p>
          <a:p>
            <a:r>
              <a:rPr lang="en-US" dirty="0" smtClean="0"/>
              <a:t>	Serbia</a:t>
            </a:r>
          </a:p>
          <a:p>
            <a:r>
              <a:rPr lang="en-US" dirty="0" smtClean="0"/>
              <a:t>And</a:t>
            </a:r>
            <a:r>
              <a:rPr lang="en-US" baseline="0" dirty="0" smtClean="0"/>
              <a:t> the Central Powers</a:t>
            </a:r>
          </a:p>
          <a:p>
            <a:r>
              <a:rPr lang="en-US" baseline="0" dirty="0" smtClean="0"/>
              <a:t>	Germany</a:t>
            </a:r>
          </a:p>
          <a:p>
            <a:r>
              <a:rPr lang="en-US" baseline="0" dirty="0" smtClean="0"/>
              <a:t>	A-H</a:t>
            </a:r>
          </a:p>
          <a:p>
            <a:endParaRPr lang="en-US" baseline="0" dirty="0" smtClean="0"/>
          </a:p>
          <a:p>
            <a:r>
              <a:rPr lang="en-US" baseline="0" dirty="0" smtClean="0"/>
              <a:t>By 1917 Almost all of western Europe and much of the rest of the world is involved in this Great War</a:t>
            </a:r>
            <a:endParaRPr lang="en-US" dirty="0"/>
          </a:p>
        </p:txBody>
      </p:sp>
      <p:sp>
        <p:nvSpPr>
          <p:cNvPr id="4" name="Slide Number Placeholder 3"/>
          <p:cNvSpPr>
            <a:spLocks noGrp="1"/>
          </p:cNvSpPr>
          <p:nvPr>
            <p:ph type="sldNum" sz="quarter" idx="10"/>
          </p:nvPr>
        </p:nvSpPr>
        <p:spPr/>
        <p:txBody>
          <a:bodyPr/>
          <a:lstStyle/>
          <a:p>
            <a:fld id="{376DCD36-1A6A-429C-9449-71F97C220C62}"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5FEAF2F-0403-4906-9F95-256771BAD721}" type="datetimeFigureOut">
              <a:rPr lang="en-US" smtClean="0"/>
              <a:pPr/>
              <a:t>6/13/2014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9671AC-07A3-41B0-A1AA-82E82BC174A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FEAF2F-0403-4906-9F95-256771BAD721}" type="datetimeFigureOut">
              <a:rPr lang="en-US" smtClean="0"/>
              <a:pPr/>
              <a:t>6/13/2014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9671AC-07A3-41B0-A1AA-82E82BC174A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FEAF2F-0403-4906-9F95-256771BAD721}" type="datetimeFigureOut">
              <a:rPr lang="en-US" smtClean="0"/>
              <a:pPr/>
              <a:t>6/13/2014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9671AC-07A3-41B0-A1AA-82E82BC174A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FEAF2F-0403-4906-9F95-256771BAD721}" type="datetimeFigureOut">
              <a:rPr lang="en-US" smtClean="0"/>
              <a:pPr/>
              <a:t>6/13/2014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9671AC-07A3-41B0-A1AA-82E82BC174A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FEAF2F-0403-4906-9F95-256771BAD721}" type="datetimeFigureOut">
              <a:rPr lang="en-US" smtClean="0"/>
              <a:pPr/>
              <a:t>6/13/2014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9671AC-07A3-41B0-A1AA-82E82BC174A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5FEAF2F-0403-4906-9F95-256771BAD721}" type="datetimeFigureOut">
              <a:rPr lang="en-US" smtClean="0"/>
              <a:pPr/>
              <a:t>6/13/2014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9671AC-07A3-41B0-A1AA-82E82BC174A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5FEAF2F-0403-4906-9F95-256771BAD721}" type="datetimeFigureOut">
              <a:rPr lang="en-US" smtClean="0"/>
              <a:pPr/>
              <a:t>6/13/2014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9671AC-07A3-41B0-A1AA-82E82BC174A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5FEAF2F-0403-4906-9F95-256771BAD721}" type="datetimeFigureOut">
              <a:rPr lang="en-US" smtClean="0"/>
              <a:pPr/>
              <a:t>6/13/2014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9671AC-07A3-41B0-A1AA-82E82BC174A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FEAF2F-0403-4906-9F95-256771BAD721}" type="datetimeFigureOut">
              <a:rPr lang="en-US" smtClean="0"/>
              <a:pPr/>
              <a:t>6/13/2014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9671AC-07A3-41B0-A1AA-82E82BC174A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FEAF2F-0403-4906-9F95-256771BAD721}" type="datetimeFigureOut">
              <a:rPr lang="en-US" smtClean="0"/>
              <a:pPr/>
              <a:t>6/13/2014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9671AC-07A3-41B0-A1AA-82E82BC174A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FEAF2F-0403-4906-9F95-256771BAD721}" type="datetimeFigureOut">
              <a:rPr lang="en-US" smtClean="0"/>
              <a:pPr/>
              <a:t>6/13/2014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9671AC-07A3-41B0-A1AA-82E82BC174A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FEAF2F-0403-4906-9F95-256771BAD721}" type="datetimeFigureOut">
              <a:rPr lang="en-US" smtClean="0"/>
              <a:pPr/>
              <a:t>6/13/2014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9671AC-07A3-41B0-A1AA-82E82BC174A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Road to World War One (WWI)</a:t>
            </a:r>
            <a:endParaRPr lang="en-US" dirty="0"/>
          </a:p>
        </p:txBody>
      </p:sp>
      <p:sp>
        <p:nvSpPr>
          <p:cNvPr id="5" name="Rectangle 4"/>
          <p:cNvSpPr/>
          <p:nvPr/>
        </p:nvSpPr>
        <p:spPr>
          <a:xfrm>
            <a:off x="1441333" y="1219200"/>
            <a:ext cx="6519734" cy="1692771"/>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Industrial Revolution</a:t>
            </a:r>
            <a: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a:p>
            <a:pPr algn="ctr">
              <a:buFont typeface="Arial" pitchFamily="34" charset="0"/>
              <a:buChar char="•"/>
            </a:pP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Why would countries industrialize?</a:t>
            </a:r>
          </a:p>
          <a:p>
            <a:pPr algn="ctr">
              <a:buFont typeface="Arial" pitchFamily="34" charset="0"/>
              <a:buChar char="•"/>
            </a:pPr>
            <a:r>
              <a:rPr lang="en-US" sz="3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What do they need?</a:t>
            </a:r>
            <a:endParaRPr lang="en-US"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 name="Down Arrow 5"/>
          <p:cNvSpPr/>
          <p:nvPr/>
        </p:nvSpPr>
        <p:spPr>
          <a:xfrm>
            <a:off x="4343400" y="2819400"/>
            <a:ext cx="533400"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8587" y="3124200"/>
            <a:ext cx="9030549" cy="1200329"/>
          </a:xfrm>
          <a:prstGeom prst="rect">
            <a:avLst/>
          </a:prstGeom>
          <a:noFill/>
        </p:spPr>
        <p:txBody>
          <a:bodyPr wrap="none" lIns="91440" tIns="45720" rIns="91440" bIns="45720">
            <a:spAutoFit/>
          </a:bodyPr>
          <a:lstStyle/>
          <a:p>
            <a:pPr algn="ctr"/>
            <a:r>
              <a:rPr lang="en-US" sz="4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Imperialism:</a:t>
            </a:r>
          </a:p>
          <a:p>
            <a:pPr algn="ctr">
              <a:buFont typeface="Arial" pitchFamily="34" charset="0"/>
              <a:buChar char="•"/>
            </a:pPr>
            <a:r>
              <a:rPr lang="en-US" sz="3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How does the IR lead to this </a:t>
            </a:r>
            <a:r>
              <a:rPr lang="en-US" sz="2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(359 Economic Interests)?</a:t>
            </a:r>
            <a:endParaRPr lang="en-US" sz="32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8" name="Down Arrow 7"/>
          <p:cNvSpPr/>
          <p:nvPr/>
        </p:nvSpPr>
        <p:spPr>
          <a:xfrm>
            <a:off x="4267200" y="4191000"/>
            <a:ext cx="533400"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748874" y="4800600"/>
            <a:ext cx="3668055"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Militarism</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grpId="0" nodeType="clickEffect">
                                  <p:stCondLst>
                                    <p:cond delay="0"/>
                                  </p:stCondLst>
                                  <p:childTnLst>
                                    <p:animMotion origin="layout" path="M 0 0  L 0 -0.3331  E" pathEditMode="relative" ptsTypes="">
                                      <p:cBhvr>
                                        <p:cTn id="6" dur="2000" fill="hold"/>
                                        <p:tgtEl>
                                          <p:spTgt spid="2"/>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500"/>
                                        <p:tgtEl>
                                          <p:spTgt spid="5"/>
                                        </p:tgtEl>
                                      </p:cBhvr>
                                    </p:animEffect>
                                  </p:childTnLst>
                                </p:cTn>
                              </p:par>
                              <p:par>
                                <p:cTn id="12" presetID="3" presetClass="entr" presetSubtype="1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linds(horizont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linds(horizontal)">
                                      <p:cBhvr>
                                        <p:cTn id="19" dur="500"/>
                                        <p:tgtEl>
                                          <p:spTgt spid="7"/>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linds(horizontal)">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animBg="1"/>
      <p:bldP spid="7" grpId="0"/>
      <p:bldP spid="8" grpId="0" animBg="1"/>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Road to World War One (WWI)</a:t>
            </a:r>
            <a:endParaRPr lang="en-US" dirty="0"/>
          </a:p>
        </p:txBody>
      </p:sp>
      <p:sp>
        <p:nvSpPr>
          <p:cNvPr id="7" name="Rectangle 6"/>
          <p:cNvSpPr/>
          <p:nvPr/>
        </p:nvSpPr>
        <p:spPr>
          <a:xfrm>
            <a:off x="3179163" y="3124200"/>
            <a:ext cx="2709396" cy="707886"/>
          </a:xfrm>
          <a:prstGeom prst="rect">
            <a:avLst/>
          </a:prstGeom>
          <a:noFill/>
        </p:spPr>
        <p:txBody>
          <a:bodyPr wrap="none" lIns="91440" tIns="45720" rIns="91440" bIns="45720">
            <a:spAutoFit/>
          </a:bodyPr>
          <a:lstStyle/>
          <a:p>
            <a:pPr algn="ctr"/>
            <a:r>
              <a:rPr lang="en-US" sz="4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Imperialism</a:t>
            </a:r>
          </a:p>
        </p:txBody>
      </p:sp>
      <p:sp>
        <p:nvSpPr>
          <p:cNvPr id="8" name="Down Arrow 7"/>
          <p:cNvSpPr/>
          <p:nvPr/>
        </p:nvSpPr>
        <p:spPr>
          <a:xfrm>
            <a:off x="4267200" y="3810000"/>
            <a:ext cx="533400"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653495" y="4800600"/>
            <a:ext cx="3858813"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Militarism:</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0" name="Down Arrow 9"/>
          <p:cNvSpPr/>
          <p:nvPr/>
        </p:nvSpPr>
        <p:spPr>
          <a:xfrm>
            <a:off x="4267200" y="5638800"/>
            <a:ext cx="533400"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635884" y="4191000"/>
            <a:ext cx="3841116" cy="923330"/>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Nationalism:</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grpId="0" nodeType="clickEffect">
                                  <p:stCondLst>
                                    <p:cond delay="0"/>
                                  </p:stCondLst>
                                  <p:childTnLst>
                                    <p:animMotion origin="layout" path="M 0 0  L 0 -0.33333  E" pathEditMode="relative" ptsTypes="">
                                      <p:cBhvr>
                                        <p:cTn id="6" dur="2000" fill="hold"/>
                                        <p:tgtEl>
                                          <p:spTgt spid="2"/>
                                        </p:tgtEl>
                                        <p:attrNameLst>
                                          <p:attrName>ppt_x</p:attrName>
                                          <p:attrName>ppt_y</p:attrName>
                                        </p:attrNameLst>
                                      </p:cBhvr>
                                    </p:animMotion>
                                  </p:childTnLst>
                                </p:cTn>
                              </p:par>
                              <p:par>
                                <p:cTn id="7" presetID="64" presetClass="path" presetSubtype="0" accel="50000" decel="50000" fill="hold" grpId="0" nodeType="withEffect">
                                  <p:stCondLst>
                                    <p:cond delay="0"/>
                                  </p:stCondLst>
                                  <p:childTnLst>
                                    <p:animMotion origin="layout" path="M 0 0  L 0 -0.33333  E" pathEditMode="relative" ptsTypes="">
                                      <p:cBhvr>
                                        <p:cTn id="8" dur="2000" fill="hold"/>
                                        <p:tgtEl>
                                          <p:spTgt spid="7"/>
                                        </p:tgtEl>
                                        <p:attrNameLst>
                                          <p:attrName>ppt_x</p:attrName>
                                          <p:attrName>ppt_y</p:attrName>
                                        </p:attrNameLst>
                                      </p:cBhvr>
                                    </p:animMotion>
                                  </p:childTnLst>
                                </p:cTn>
                              </p:par>
                              <p:par>
                                <p:cTn id="9" presetID="64" presetClass="path" presetSubtype="0" accel="50000" decel="50000" fill="hold" grpId="0" nodeType="withEffect">
                                  <p:stCondLst>
                                    <p:cond delay="0"/>
                                  </p:stCondLst>
                                  <p:childTnLst>
                                    <p:animMotion origin="layout" path="M 0 0  L 0 -0.33333  E" pathEditMode="relative" ptsTypes="">
                                      <p:cBhvr>
                                        <p:cTn id="10" dur="2000" fill="hold"/>
                                        <p:tgtEl>
                                          <p:spTgt spid="8"/>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1"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linds(horizontal)">
                                      <p:cBhvr>
                                        <p:cTn id="15" dur="500"/>
                                        <p:tgtEl>
                                          <p:spTgt spid="9"/>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linds(horizontal)">
                                      <p:cBhvr>
                                        <p:cTn id="18" dur="500"/>
                                        <p:tgtEl>
                                          <p:spTgt spid="10"/>
                                        </p:tgtEl>
                                      </p:cBhvr>
                                    </p:animEffect>
                                  </p:childTnLst>
                                </p:cTn>
                              </p:par>
                              <p:par>
                                <p:cTn id="19" presetID="64" presetClass="path" presetSubtype="0" accel="50000" decel="50000" fill="hold" grpId="2" nodeType="withEffect">
                                  <p:stCondLst>
                                    <p:cond delay="0"/>
                                  </p:stCondLst>
                                  <p:childTnLst>
                                    <p:animMotion origin="layout" path="M 0 0  L 0 -0.33333  E" pathEditMode="relative" ptsTypes="">
                                      <p:cBhvr>
                                        <p:cTn id="20" dur="2000" fill="hold"/>
                                        <p:tgtEl>
                                          <p:spTgt spid="9"/>
                                        </p:tgtEl>
                                        <p:attrNameLst>
                                          <p:attrName>ppt_x</p:attrName>
                                          <p:attrName>ppt_y</p:attrName>
                                        </p:attrNameLst>
                                      </p:cBhvr>
                                    </p:animMotion>
                                  </p:childTnLst>
                                </p:cTn>
                              </p:par>
                              <p:par>
                                <p:cTn id="21" presetID="64" presetClass="path" presetSubtype="0" accel="50000" decel="50000" fill="hold" grpId="1" nodeType="withEffect">
                                  <p:stCondLst>
                                    <p:cond delay="0"/>
                                  </p:stCondLst>
                                  <p:childTnLst>
                                    <p:animMotion origin="layout" path="M 0 0  L 0 -0.33333  E" pathEditMode="relative" ptsTypes="">
                                      <p:cBhvr>
                                        <p:cTn id="22" dur="2000" fill="hold"/>
                                        <p:tgtEl>
                                          <p:spTgt spid="10"/>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linds(horizontal)">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animBg="1"/>
      <p:bldP spid="9" grpId="1"/>
      <p:bldP spid="9" grpId="2"/>
      <p:bldP spid="10" grpId="0" animBg="1"/>
      <p:bldP spid="10" grpId="1" animBg="1"/>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28600" y="304800"/>
            <a:ext cx="4267200" cy="769441"/>
          </a:xfrm>
          <a:prstGeom prst="rect">
            <a:avLst/>
          </a:prstGeom>
          <a:noFill/>
        </p:spPr>
        <p:txBody>
          <a:bodyPr wrap="square" lIns="91440" tIns="45720" rIns="91440" bIns="45720">
            <a:spAutoFit/>
          </a:bodyPr>
          <a:lstStyle/>
          <a:p>
            <a:pPr algn="ctr"/>
            <a:r>
              <a:rPr lang="en-US" sz="4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Nationalism</a:t>
            </a:r>
            <a:r>
              <a:rPr lang="en-US" sz="3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endParaRPr lang="en-US" sz="3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028" name="Picture 4" descr="http://users.humboldt.edu/ogayle/1914label.jpg"/>
          <p:cNvPicPr>
            <a:picLocks noChangeAspect="1" noChangeArrowheads="1"/>
          </p:cNvPicPr>
          <p:nvPr/>
        </p:nvPicPr>
        <p:blipFill>
          <a:blip r:embed="rId2" cstate="print"/>
          <a:srcRect l="17493" r="12536" b="12476"/>
          <a:stretch>
            <a:fillRect/>
          </a:stretch>
        </p:blipFill>
        <p:spPr bwMode="auto">
          <a:xfrm>
            <a:off x="1820779" y="1783080"/>
            <a:ext cx="5342021" cy="5074920"/>
          </a:xfrm>
          <a:prstGeom prst="rect">
            <a:avLst/>
          </a:prstGeom>
          <a:noFill/>
        </p:spPr>
      </p:pic>
      <p:pic>
        <p:nvPicPr>
          <p:cNvPr id="1026" name="Picture 2" descr="https://d26zfesik67yjk.cloudfront.net/314332f0a5494856969ea03b3f44bb4a/5a0e04bd0b5c468aa72d83c278c0a72e/0184574be5284ba09625d98138e0e764/25b0a5a1217244dea0b0b1688678dded.jpg?Policy=eyJTdGF0ZW1lbnQiOiBbeyJSZXNvdXJjZSI6ICJodHRwczovL2QyNnpmZXNpazY3eWprLmNsb3VkZnJvbnQubmV0LzMxNDMzMmYwYTU0OTQ4NTY5NjllYTAzYjNmNDRiYjRhLzVhMGUwNGJkMGI1YzQ2OGFhNzJkODNjMjc4YzBhNzJlLyoiLCAiQ29uZGl0aW9uIjogeyJEYXRlTGVzc1RoYW4iOiB7IkFXUzpFcG9jaFRpbWUiOiAxNTc3ODY1NjAwfX19XX0_&amp;Signature=o7cFj8fYyaeeOLV-LiEIszGnbeA%7EwyjvpHcbOkaaKr1bGuMG5Zudyw9OjBCFkDgIDMDDx7E0KKS%7Eb7-r-Wp0RrHMjc4zzkIVCByQNdnqAu04cysaSahiSz5WFJ2QVUc74ODrZx8pPzasYKvPyPqdEXQk3VjTi0F1NKi8rWxiAmCTtzJXF2NzFPhF384suqXsAgWLnvGYfE9h8QxPhaOYX5qLoTjrajxxBKlbG7mxrQuxhQNg64P7wWt3mQnriqhPHczXFOSWQi6kyvIcMB-SNpCEWK9I3rDRZj0KfQqACGxWP%7EhX2ESMu9YGAticCuShYMDC%7E%7EppIMF7js3kf3qBzg__&amp;Key-Pair-Id=APKAJY4Y3HIBJJ7SJ76A"/>
          <p:cNvPicPr>
            <a:picLocks noChangeAspect="1" noChangeArrowheads="1"/>
          </p:cNvPicPr>
          <p:nvPr/>
        </p:nvPicPr>
        <p:blipFill>
          <a:blip r:embed="rId3" cstate="print"/>
          <a:srcRect r="11585" b="2397"/>
          <a:stretch>
            <a:fillRect/>
          </a:stretch>
        </p:blipFill>
        <p:spPr bwMode="auto">
          <a:xfrm>
            <a:off x="1981200" y="2209800"/>
            <a:ext cx="5421086" cy="3657600"/>
          </a:xfrm>
          <a:prstGeom prst="rect">
            <a:avLst/>
          </a:prstGeom>
          <a:noFill/>
        </p:spPr>
      </p:pic>
      <p:sp>
        <p:nvSpPr>
          <p:cNvPr id="13" name="TextBox 12"/>
          <p:cNvSpPr txBox="1"/>
          <p:nvPr/>
        </p:nvSpPr>
        <p:spPr>
          <a:xfrm>
            <a:off x="0" y="1676400"/>
            <a:ext cx="1981200" cy="1631216"/>
          </a:xfrm>
          <a:prstGeom prst="rect">
            <a:avLst/>
          </a:prstGeom>
          <a:noFill/>
        </p:spPr>
        <p:txBody>
          <a:bodyPr wrap="square" rtlCol="0">
            <a:spAutoFit/>
          </a:bodyPr>
          <a:lstStyle/>
          <a:p>
            <a:pPr marL="342900" indent="-342900"/>
            <a:r>
              <a:rPr lang="en-US" sz="2000" dirty="0" smtClean="0"/>
              <a:t>Why will nationalism be an issue in this region of Europe?</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linds(horizont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nodeType="clickEffect">
                                  <p:stCondLst>
                                    <p:cond delay="0"/>
                                  </p:stCondLst>
                                  <p:childTnLst>
                                    <p:animMotion origin="layout" path="M -0.06302 0.06667 L 0.32031 -0.34444 " pathEditMode="relative" rAng="0" ptsTypes="AA">
                                      <p:cBhvr>
                                        <p:cTn id="11" dur="2000" fill="hold"/>
                                        <p:tgtEl>
                                          <p:spTgt spid="1026"/>
                                        </p:tgtEl>
                                        <p:attrNameLst>
                                          <p:attrName>ppt_x</p:attrName>
                                          <p:attrName>ppt_y</p:attrName>
                                        </p:attrNameLst>
                                      </p:cBhvr>
                                      <p:rCtr x="192" y="-206"/>
                                    </p:animMotion>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blinds(horizontal)">
                                      <p:cBhvr>
                                        <p:cTn id="1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mrdowling.com/images/706ww1map.png"/>
          <p:cNvPicPr>
            <a:picLocks noChangeAspect="1" noChangeArrowheads="1"/>
          </p:cNvPicPr>
          <p:nvPr/>
        </p:nvPicPr>
        <p:blipFill>
          <a:blip r:embed="rId3" cstate="print"/>
          <a:srcRect/>
          <a:stretch>
            <a:fillRect/>
          </a:stretch>
        </p:blipFill>
        <p:spPr bwMode="auto">
          <a:xfrm>
            <a:off x="0" y="0"/>
            <a:ext cx="9144000" cy="6858001"/>
          </a:xfrm>
          <a:prstGeom prst="rect">
            <a:avLst/>
          </a:prstGeom>
          <a:noFill/>
        </p:spPr>
      </p:pic>
      <p:sp>
        <p:nvSpPr>
          <p:cNvPr id="6" name="Rectangle 5"/>
          <p:cNvSpPr/>
          <p:nvPr/>
        </p:nvSpPr>
        <p:spPr>
          <a:xfrm>
            <a:off x="6019800" y="4876800"/>
            <a:ext cx="535724"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7" name="Rectangle 6"/>
          <p:cNvSpPr/>
          <p:nvPr/>
        </p:nvSpPr>
        <p:spPr>
          <a:xfrm>
            <a:off x="5178394" y="3962400"/>
            <a:ext cx="542136" cy="923330"/>
          </a:xfrm>
          <a:prstGeom prst="rect">
            <a:avLst/>
          </a:prstGeom>
          <a:noFill/>
        </p:spPr>
        <p:txBody>
          <a:bodyPr wrap="none" lIns="91440" tIns="45720" rIns="91440" bIns="45720">
            <a:spAutoFit/>
          </a:bodyPr>
          <a:lstStyle/>
          <a:p>
            <a:pPr algn="ctr"/>
            <a:r>
              <a:rPr lang="en-US" sz="5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2</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cxnSp>
        <p:nvCxnSpPr>
          <p:cNvPr id="9" name="Straight Arrow Connector 8"/>
          <p:cNvCxnSpPr>
            <a:stCxn id="7" idx="3"/>
          </p:cNvCxnSpPr>
          <p:nvPr/>
        </p:nvCxnSpPr>
        <p:spPr>
          <a:xfrm>
            <a:off x="5720530" y="4424065"/>
            <a:ext cx="375470" cy="52893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0" name="Rectangle 9"/>
          <p:cNvSpPr/>
          <p:nvPr/>
        </p:nvSpPr>
        <p:spPr>
          <a:xfrm>
            <a:off x="7315200" y="2667000"/>
            <a:ext cx="535724"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3</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cxnSp>
        <p:nvCxnSpPr>
          <p:cNvPr id="12" name="Straight Arrow Connector 11"/>
          <p:cNvCxnSpPr/>
          <p:nvPr/>
        </p:nvCxnSpPr>
        <p:spPr>
          <a:xfrm flipH="1">
            <a:off x="6629400" y="3124200"/>
            <a:ext cx="685800" cy="9144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3" name="Rectangle 12"/>
          <p:cNvSpPr/>
          <p:nvPr/>
        </p:nvSpPr>
        <p:spPr>
          <a:xfrm>
            <a:off x="4038600" y="2895600"/>
            <a:ext cx="542136" cy="923330"/>
          </a:xfrm>
          <a:prstGeom prst="rect">
            <a:avLst/>
          </a:prstGeom>
          <a:noFill/>
        </p:spPr>
        <p:txBody>
          <a:bodyPr wrap="none" lIns="91440" tIns="45720" rIns="91440" bIns="45720">
            <a:spAutoFit/>
          </a:bodyPr>
          <a:lstStyle/>
          <a:p>
            <a:pPr algn="ctr"/>
            <a:r>
              <a:rPr lang="en-US" sz="5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4</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cxnSp>
        <p:nvCxnSpPr>
          <p:cNvPr id="14" name="Straight Arrow Connector 13"/>
          <p:cNvCxnSpPr/>
          <p:nvPr/>
        </p:nvCxnSpPr>
        <p:spPr>
          <a:xfrm flipV="1">
            <a:off x="4572000" y="2590800"/>
            <a:ext cx="1828800" cy="6096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6" name="Rectangle 15"/>
          <p:cNvSpPr/>
          <p:nvPr/>
        </p:nvSpPr>
        <p:spPr>
          <a:xfrm>
            <a:off x="2590800" y="4038600"/>
            <a:ext cx="4572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5</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8" name="Octagon 17"/>
          <p:cNvSpPr/>
          <p:nvPr/>
        </p:nvSpPr>
        <p:spPr>
          <a:xfrm>
            <a:off x="2971800" y="3962400"/>
            <a:ext cx="914400" cy="914400"/>
          </a:xfrm>
          <a:prstGeom prst="octag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Stop</a:t>
            </a:r>
            <a:endParaRPr lang="en-US" sz="800" b="1" dirty="0">
              <a:solidFill>
                <a:schemeClr val="tx1"/>
              </a:solidFill>
            </a:endParaRPr>
          </a:p>
        </p:txBody>
      </p:sp>
      <p:cxnSp>
        <p:nvCxnSpPr>
          <p:cNvPr id="19" name="Straight Arrow Connector 18"/>
          <p:cNvCxnSpPr/>
          <p:nvPr/>
        </p:nvCxnSpPr>
        <p:spPr>
          <a:xfrm flipH="1">
            <a:off x="3276600" y="3200400"/>
            <a:ext cx="1295400" cy="457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3" name="Rectangle 22"/>
          <p:cNvSpPr/>
          <p:nvPr/>
        </p:nvSpPr>
        <p:spPr>
          <a:xfrm>
            <a:off x="62518" y="0"/>
            <a:ext cx="4477893" cy="923330"/>
          </a:xfrm>
          <a:prstGeom prst="rect">
            <a:avLst/>
          </a:prstGeom>
          <a:solidFill>
            <a:srgbClr val="FF99FF"/>
          </a:solidFill>
        </p:spPr>
        <p:txBody>
          <a:bodyPr wrap="none" lIns="91440" tIns="45720" rIns="91440" bIns="45720">
            <a:spAutoFit/>
          </a:bodyPr>
          <a:lstStyle/>
          <a:p>
            <a:pPr algn="ctr"/>
            <a:r>
              <a:rPr lang="en-US" sz="54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Schlieffen</a:t>
            </a: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Plan:</a:t>
            </a:r>
            <a:endParaRPr lang="en-US"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4" name="TextBox 23"/>
          <p:cNvSpPr txBox="1"/>
          <p:nvPr/>
        </p:nvSpPr>
        <p:spPr>
          <a:xfrm>
            <a:off x="2057400" y="762000"/>
            <a:ext cx="6629400" cy="1200329"/>
          </a:xfrm>
          <a:prstGeom prst="rect">
            <a:avLst/>
          </a:prstGeom>
          <a:solidFill>
            <a:srgbClr val="FF99FF"/>
          </a:solidFill>
        </p:spPr>
        <p:txBody>
          <a:bodyPr wrap="square" rtlCol="0">
            <a:spAutoFit/>
          </a:bodyPr>
          <a:lstStyle/>
          <a:p>
            <a:r>
              <a:rPr lang="en-US" sz="2400" dirty="0" smtClean="0">
                <a:ln w="18415" cmpd="sng">
                  <a:solidFill>
                    <a:srgbClr val="FFFFFF"/>
                  </a:solidFill>
                  <a:prstDash val="solid"/>
                </a:ln>
                <a:solidFill>
                  <a:srgbClr val="FFFFFF"/>
                </a:solidFill>
                <a:effectLst>
                  <a:outerShdw blurRad="38100" dist="38100" dir="2700000" algn="tl">
                    <a:srgbClr val="000000">
                      <a:alpha val="43137"/>
                    </a:srgbClr>
                  </a:outerShdw>
                </a:effectLst>
              </a:rPr>
              <a:t>Germany was now fighting a war on two sides (TWO FRONT WAR). They decided to split their troops, attack Russia and go into France thru Belgium…</a:t>
            </a:r>
            <a:endParaRPr lang="en-US" sz="2400" dirty="0">
              <a:ln w="18415" cmpd="sng">
                <a:solidFill>
                  <a:srgbClr val="FFFFFF"/>
                </a:solidFill>
                <a:prstDash val="solid"/>
              </a:ln>
              <a:solidFill>
                <a:srgbClr val="FFFFFF"/>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1"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ppt_x"/>
                                          </p:val>
                                        </p:tav>
                                        <p:tav tm="100000">
                                          <p:val>
                                            <p:strVal val="#ppt_x"/>
                                          </p:val>
                                        </p:tav>
                                      </p:tavLst>
                                    </p:anim>
                                    <p:anim calcmode="lin" valueType="num">
                                      <p:cBhvr additive="base">
                                        <p:cTn id="4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0" presetClass="path" presetSubtype="0" accel="50000" decel="50000" fill="hold" grpId="1" nodeType="clickEffect">
                                  <p:stCondLst>
                                    <p:cond delay="0"/>
                                  </p:stCondLst>
                                  <p:childTnLst>
                                    <p:animMotion origin="layout" path="M 0.04167 -0.06666 L 0.16667 -0.26666 " pathEditMode="relative" rAng="0" ptsTypes="AA">
                                      <p:cBhvr>
                                        <p:cTn id="52" dur="2000" fill="hold"/>
                                        <p:tgtEl>
                                          <p:spTgt spid="18"/>
                                        </p:tgtEl>
                                        <p:attrNameLst>
                                          <p:attrName>ppt_x</p:attrName>
                                          <p:attrName>ppt_y</p:attrName>
                                        </p:attrNameLst>
                                      </p:cBhvr>
                                      <p:rCtr x="63" y="-100"/>
                                    </p:animMotion>
                                  </p:childTnLst>
                                </p:cTn>
                              </p:par>
                            </p:childTnLst>
                          </p:cTn>
                        </p:par>
                      </p:childTnLst>
                    </p:cTn>
                  </p:par>
                  <p:par>
                    <p:cTn id="53" fill="hold">
                      <p:stCondLst>
                        <p:cond delay="indefinite"/>
                      </p:stCondLst>
                      <p:childTnLst>
                        <p:par>
                          <p:cTn id="54" fill="hold">
                            <p:stCondLst>
                              <p:cond delay="0"/>
                            </p:stCondLst>
                            <p:childTnLst>
                              <p:par>
                                <p:cTn id="55" presetID="9" presetClass="exit" presetSubtype="0" fill="hold" grpId="2" nodeType="clickEffect">
                                  <p:stCondLst>
                                    <p:cond delay="0"/>
                                  </p:stCondLst>
                                  <p:childTnLst>
                                    <p:animEffect transition="out" filter="dissolve">
                                      <p:cBhvr>
                                        <p:cTn id="56" dur="500"/>
                                        <p:tgtEl>
                                          <p:spTgt spid="18"/>
                                        </p:tgtEl>
                                      </p:cBhvr>
                                    </p:animEffect>
                                    <p:set>
                                      <p:cBhvr>
                                        <p:cTn id="57" dur="1" fill="hold">
                                          <p:stCondLst>
                                            <p:cond delay="499"/>
                                          </p:stCondLst>
                                        </p:cTn>
                                        <p:tgtEl>
                                          <p:spTgt spid="18"/>
                                        </p:tgtEl>
                                        <p:attrNameLst>
                                          <p:attrName>style.visibility</p:attrName>
                                        </p:attrNameLst>
                                      </p:cBhvr>
                                      <p:to>
                                        <p:strVal val="hidden"/>
                                      </p:to>
                                    </p:set>
                                  </p:childTnLst>
                                </p:cTn>
                              </p:par>
                              <p:par>
                                <p:cTn id="58" presetID="2" presetClass="entr" presetSubtype="4" fill="hold" nodeType="with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additive="base">
                                        <p:cTn id="60" dur="500" fill="hold"/>
                                        <p:tgtEl>
                                          <p:spTgt spid="19"/>
                                        </p:tgtEl>
                                        <p:attrNameLst>
                                          <p:attrName>ppt_x</p:attrName>
                                        </p:attrNameLst>
                                      </p:cBhvr>
                                      <p:tavLst>
                                        <p:tav tm="0">
                                          <p:val>
                                            <p:strVal val="#ppt_x"/>
                                          </p:val>
                                        </p:tav>
                                        <p:tav tm="100000">
                                          <p:val>
                                            <p:strVal val="#ppt_x"/>
                                          </p:val>
                                        </p:tav>
                                      </p:tavLst>
                                    </p:anim>
                                    <p:anim calcmode="lin" valueType="num">
                                      <p:cBhvr additive="base">
                                        <p:cTn id="6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3" presetClass="entr" presetSubtype="10" fill="hold" grpId="0" nodeType="click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blinds(horizontal)">
                                      <p:cBhvr>
                                        <p:cTn id="66" dur="500"/>
                                        <p:tgtEl>
                                          <p:spTgt spid="23"/>
                                        </p:tgtEl>
                                      </p:cBhvr>
                                    </p:animEffect>
                                  </p:childTnLst>
                                </p:cTn>
                              </p:par>
                              <p:par>
                                <p:cTn id="67" presetID="3" presetClass="entr" presetSubtype="10" fill="hold" nodeType="with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blinds(horizontal)">
                                      <p:cBhvr>
                                        <p:cTn id="6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P spid="13" grpId="0"/>
      <p:bldP spid="16" grpId="1"/>
      <p:bldP spid="18" grpId="0" animBg="1"/>
      <p:bldP spid="18" grpId="1" animBg="1"/>
      <p:bldP spid="18" grpId="2" animBg="1"/>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mrdowling.com/images/706ww1map.png"/>
          <p:cNvPicPr>
            <a:picLocks noChangeAspect="1" noChangeArrowheads="1"/>
          </p:cNvPicPr>
          <p:nvPr/>
        </p:nvPicPr>
        <p:blipFill>
          <a:blip r:embed="rId3" cstate="print"/>
          <a:srcRect/>
          <a:stretch>
            <a:fillRect/>
          </a:stretch>
        </p:blipFill>
        <p:spPr bwMode="auto">
          <a:xfrm>
            <a:off x="0" y="0"/>
            <a:ext cx="9144000" cy="6858001"/>
          </a:xfrm>
          <a:prstGeom prst="rect">
            <a:avLst/>
          </a:prstGeom>
          <a:noFill/>
        </p:spPr>
      </p:pic>
      <p:sp>
        <p:nvSpPr>
          <p:cNvPr id="6" name="Rectangle 5"/>
          <p:cNvSpPr/>
          <p:nvPr/>
        </p:nvSpPr>
        <p:spPr>
          <a:xfrm>
            <a:off x="6019800" y="4876800"/>
            <a:ext cx="535724"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7" name="Rectangle 6"/>
          <p:cNvSpPr/>
          <p:nvPr/>
        </p:nvSpPr>
        <p:spPr>
          <a:xfrm>
            <a:off x="5178394" y="3962400"/>
            <a:ext cx="542136" cy="923330"/>
          </a:xfrm>
          <a:prstGeom prst="rect">
            <a:avLst/>
          </a:prstGeom>
          <a:noFill/>
        </p:spPr>
        <p:txBody>
          <a:bodyPr wrap="none" lIns="91440" tIns="45720" rIns="91440" bIns="45720">
            <a:spAutoFit/>
          </a:bodyPr>
          <a:lstStyle/>
          <a:p>
            <a:pPr algn="ctr"/>
            <a:r>
              <a:rPr lang="en-US" sz="5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2</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cxnSp>
        <p:nvCxnSpPr>
          <p:cNvPr id="9" name="Straight Arrow Connector 8"/>
          <p:cNvCxnSpPr>
            <a:stCxn id="7" idx="3"/>
          </p:cNvCxnSpPr>
          <p:nvPr/>
        </p:nvCxnSpPr>
        <p:spPr>
          <a:xfrm>
            <a:off x="5720530" y="4424065"/>
            <a:ext cx="375470" cy="52893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0" name="Rectangle 9"/>
          <p:cNvSpPr/>
          <p:nvPr/>
        </p:nvSpPr>
        <p:spPr>
          <a:xfrm>
            <a:off x="7315200" y="2667000"/>
            <a:ext cx="535724"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3</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cxnSp>
        <p:nvCxnSpPr>
          <p:cNvPr id="12" name="Straight Arrow Connector 11"/>
          <p:cNvCxnSpPr/>
          <p:nvPr/>
        </p:nvCxnSpPr>
        <p:spPr>
          <a:xfrm flipH="1">
            <a:off x="6629400" y="3124200"/>
            <a:ext cx="685800" cy="9144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3" name="Rectangle 12"/>
          <p:cNvSpPr/>
          <p:nvPr/>
        </p:nvSpPr>
        <p:spPr>
          <a:xfrm>
            <a:off x="4038600" y="2895600"/>
            <a:ext cx="542136" cy="923330"/>
          </a:xfrm>
          <a:prstGeom prst="rect">
            <a:avLst/>
          </a:prstGeom>
          <a:noFill/>
        </p:spPr>
        <p:txBody>
          <a:bodyPr wrap="none" lIns="91440" tIns="45720" rIns="91440" bIns="45720">
            <a:spAutoFit/>
          </a:bodyPr>
          <a:lstStyle/>
          <a:p>
            <a:pPr algn="ctr"/>
            <a:r>
              <a:rPr lang="en-US" sz="5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4</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cxnSp>
        <p:nvCxnSpPr>
          <p:cNvPr id="14" name="Straight Arrow Connector 13"/>
          <p:cNvCxnSpPr/>
          <p:nvPr/>
        </p:nvCxnSpPr>
        <p:spPr>
          <a:xfrm flipV="1">
            <a:off x="4572000" y="2590800"/>
            <a:ext cx="1828800" cy="6096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6" name="Rectangle 15"/>
          <p:cNvSpPr/>
          <p:nvPr/>
        </p:nvSpPr>
        <p:spPr>
          <a:xfrm>
            <a:off x="2590800" y="4038600"/>
            <a:ext cx="4572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5</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cxnSp>
        <p:nvCxnSpPr>
          <p:cNvPr id="19" name="Straight Arrow Connector 18"/>
          <p:cNvCxnSpPr/>
          <p:nvPr/>
        </p:nvCxnSpPr>
        <p:spPr>
          <a:xfrm flipH="1">
            <a:off x="3276600" y="3200400"/>
            <a:ext cx="1295400" cy="457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3" name="Rectangle 22"/>
          <p:cNvSpPr/>
          <p:nvPr/>
        </p:nvSpPr>
        <p:spPr>
          <a:xfrm>
            <a:off x="62518" y="0"/>
            <a:ext cx="4477893" cy="923330"/>
          </a:xfrm>
          <a:prstGeom prst="rect">
            <a:avLst/>
          </a:prstGeom>
          <a:solidFill>
            <a:srgbClr val="FF99FF"/>
          </a:solidFill>
        </p:spPr>
        <p:txBody>
          <a:bodyPr wrap="none" lIns="91440" tIns="45720" rIns="91440" bIns="45720">
            <a:spAutoFit/>
          </a:bodyPr>
          <a:lstStyle/>
          <a:p>
            <a:pPr algn="ctr"/>
            <a:r>
              <a:rPr lang="en-US" sz="54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Schlieffen</a:t>
            </a: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Plan:</a:t>
            </a:r>
            <a:endParaRPr lang="en-US"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4" name="TextBox 23"/>
          <p:cNvSpPr txBox="1"/>
          <p:nvPr/>
        </p:nvSpPr>
        <p:spPr>
          <a:xfrm>
            <a:off x="2057400" y="762000"/>
            <a:ext cx="6629400" cy="1200329"/>
          </a:xfrm>
          <a:prstGeom prst="rect">
            <a:avLst/>
          </a:prstGeom>
          <a:solidFill>
            <a:srgbClr val="FF99FF"/>
          </a:solidFill>
        </p:spPr>
        <p:txBody>
          <a:bodyPr wrap="square" rtlCol="0">
            <a:spAutoFit/>
          </a:bodyPr>
          <a:lstStyle/>
          <a:p>
            <a:r>
              <a:rPr lang="en-US" sz="2400" dirty="0" smtClean="0">
                <a:ln w="18415" cmpd="sng">
                  <a:solidFill>
                    <a:srgbClr val="FFFFFF"/>
                  </a:solidFill>
                  <a:prstDash val="solid"/>
                </a:ln>
                <a:solidFill>
                  <a:srgbClr val="FFFFFF"/>
                </a:solidFill>
                <a:effectLst>
                  <a:outerShdw blurRad="38100" dist="38100" dir="2700000" algn="tl">
                    <a:srgbClr val="000000">
                      <a:alpha val="43137"/>
                    </a:srgbClr>
                  </a:outerShdw>
                </a:effectLst>
              </a:rPr>
              <a:t>Germany was now fighting a war on two sides (TWO FRONT WAR). They decided to split their troops, attack Russia and go into France thru Belgium…</a:t>
            </a:r>
            <a:endParaRPr lang="en-US" sz="2400" dirty="0">
              <a:ln w="18415" cmpd="sng">
                <a:solidFill>
                  <a:srgbClr val="FFFFFF"/>
                </a:solidFill>
                <a:prstDash val="solid"/>
              </a:ln>
              <a:solidFill>
                <a:srgbClr val="FFFFFF"/>
              </a:solidFill>
              <a:effectLst>
                <a:outerShdw blurRad="38100" dist="38100" dir="2700000" algn="tl">
                  <a:srgbClr val="000000">
                    <a:alpha val="43137"/>
                  </a:srgbClr>
                </a:outerShdw>
              </a:effectLst>
            </a:endParaRPr>
          </a:p>
        </p:txBody>
      </p:sp>
      <p:sp>
        <p:nvSpPr>
          <p:cNvPr id="15" name="Rectangle 14"/>
          <p:cNvSpPr/>
          <p:nvPr/>
        </p:nvSpPr>
        <p:spPr>
          <a:xfrm>
            <a:off x="5638800" y="2133600"/>
            <a:ext cx="76200"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562600" y="2286000"/>
            <a:ext cx="76200" cy="762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urved Connector 20"/>
          <p:cNvCxnSpPr/>
          <p:nvPr/>
        </p:nvCxnSpPr>
        <p:spPr>
          <a:xfrm rot="10800000" flipV="1">
            <a:off x="3276600" y="2819400"/>
            <a:ext cx="914400" cy="533400"/>
          </a:xfrm>
          <a:prstGeom prst="curvedConnector3">
            <a:avLst>
              <a:gd name="adj1" fmla="val 97727"/>
            </a:avLst>
          </a:prstGeom>
          <a:ln>
            <a:tailEnd type="arrow"/>
          </a:ln>
        </p:spPr>
        <p:style>
          <a:lnRef idx="3">
            <a:schemeClr val="dk1"/>
          </a:lnRef>
          <a:fillRef idx="0">
            <a:schemeClr val="dk1"/>
          </a:fillRef>
          <a:effectRef idx="2">
            <a:schemeClr val="dk1"/>
          </a:effectRef>
          <a:fontRef idx="minor">
            <a:schemeClr val="tx1"/>
          </a:fontRef>
        </p:style>
      </p:cxnSp>
      <p:cxnSp>
        <p:nvCxnSpPr>
          <p:cNvPr id="28" name="Curved Connector 27"/>
          <p:cNvCxnSpPr/>
          <p:nvPr/>
        </p:nvCxnSpPr>
        <p:spPr>
          <a:xfrm rot="10800000" flipV="1">
            <a:off x="3124200" y="2743200"/>
            <a:ext cx="914400" cy="533400"/>
          </a:xfrm>
          <a:prstGeom prst="curvedConnector3">
            <a:avLst>
              <a:gd name="adj1" fmla="val 97727"/>
            </a:avLst>
          </a:prstGeom>
          <a:ln>
            <a:tailEnd type="arrow"/>
          </a:ln>
        </p:spPr>
        <p:style>
          <a:lnRef idx="3">
            <a:schemeClr val="dk1"/>
          </a:lnRef>
          <a:fillRef idx="0">
            <a:schemeClr val="dk1"/>
          </a:fillRef>
          <a:effectRef idx="2">
            <a:schemeClr val="dk1"/>
          </a:effectRef>
          <a:fontRef idx="minor">
            <a:schemeClr val="tx1"/>
          </a:fontRef>
        </p:style>
      </p:cxnSp>
      <p:cxnSp>
        <p:nvCxnSpPr>
          <p:cNvPr id="29" name="Curved Connector 28"/>
          <p:cNvCxnSpPr/>
          <p:nvPr/>
        </p:nvCxnSpPr>
        <p:spPr>
          <a:xfrm rot="10800000" flipV="1">
            <a:off x="3352800" y="3048000"/>
            <a:ext cx="914400" cy="533400"/>
          </a:xfrm>
          <a:prstGeom prst="curvedConnector3">
            <a:avLst>
              <a:gd name="adj1" fmla="val 97727"/>
            </a:avLst>
          </a:prstGeom>
          <a:ln>
            <a:tailEnd type="arrow"/>
          </a:ln>
        </p:spPr>
        <p:style>
          <a:lnRef idx="3">
            <a:schemeClr val="dk1"/>
          </a:lnRef>
          <a:fillRef idx="0">
            <a:schemeClr val="dk1"/>
          </a:fillRef>
          <a:effectRef idx="2">
            <a:schemeClr val="dk1"/>
          </a:effectRef>
          <a:fontRef idx="minor">
            <a:schemeClr val="tx1"/>
          </a:fontRef>
        </p:style>
      </p:cxnSp>
      <p:sp>
        <p:nvSpPr>
          <p:cNvPr id="30" name="Rectangle 29"/>
          <p:cNvSpPr/>
          <p:nvPr/>
        </p:nvSpPr>
        <p:spPr>
          <a:xfrm>
            <a:off x="7848600" y="1447800"/>
            <a:ext cx="824219" cy="523220"/>
          </a:xfrm>
          <a:prstGeom prst="rect">
            <a:avLst/>
          </a:prstGeom>
          <a:noFill/>
        </p:spPr>
        <p:txBody>
          <a:bodyPr wrap="square" lIns="91440" tIns="45720" rIns="91440" bIns="45720">
            <a:spAutoFit/>
          </a:bodyPr>
          <a:lstStyle/>
          <a:p>
            <a:pPr algn="ctr"/>
            <a:r>
              <a:rPr lang="en-US"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BUT</a:t>
            </a:r>
            <a:endParaRPr lang="en-US"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1" name="Rectangle 30"/>
          <p:cNvSpPr/>
          <p:nvPr/>
        </p:nvSpPr>
        <p:spPr>
          <a:xfrm>
            <a:off x="1600200" y="1828800"/>
            <a:ext cx="4572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6</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cxnSp>
        <p:nvCxnSpPr>
          <p:cNvPr id="32" name="Straight Arrow Connector 31"/>
          <p:cNvCxnSpPr/>
          <p:nvPr/>
        </p:nvCxnSpPr>
        <p:spPr>
          <a:xfrm>
            <a:off x="2057400" y="2438400"/>
            <a:ext cx="23622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6"/>
                                        </p:tgtEl>
                                        <p:attrNameLst>
                                          <p:attrName>ppt_x</p:attrName>
                                        </p:attrNameLst>
                                      </p:cBhvr>
                                      <p:tavLst>
                                        <p:tav tm="0">
                                          <p:val>
                                            <p:strVal val="ppt_x"/>
                                          </p:val>
                                        </p:tav>
                                        <p:tav tm="100000">
                                          <p:val>
                                            <p:strVal val="ppt_x"/>
                                          </p:val>
                                        </p:tav>
                                      </p:tavLst>
                                    </p:anim>
                                    <p:anim calcmode="lin" valueType="num">
                                      <p:cBhvr additive="base">
                                        <p:cTn id="7" dur="500"/>
                                        <p:tgtEl>
                                          <p:spTgt spid="6"/>
                                        </p:tgtEl>
                                        <p:attrNameLst>
                                          <p:attrName>ppt_y</p:attrName>
                                        </p:attrNameLst>
                                      </p:cBhvr>
                                      <p:tavLst>
                                        <p:tav tm="0">
                                          <p:val>
                                            <p:strVal val="ppt_y"/>
                                          </p:val>
                                        </p:tav>
                                        <p:tav tm="100000">
                                          <p:val>
                                            <p:strVal val="1+ppt_h/2"/>
                                          </p:val>
                                        </p:tav>
                                      </p:tavLst>
                                    </p:anim>
                                    <p:set>
                                      <p:cBhvr>
                                        <p:cTn id="8" dur="1" fill="hold">
                                          <p:stCondLst>
                                            <p:cond delay="499"/>
                                          </p:stCondLst>
                                        </p:cTn>
                                        <p:tgtEl>
                                          <p:spTgt spid="6"/>
                                        </p:tgtEl>
                                        <p:attrNameLst>
                                          <p:attrName>style.visibility</p:attrName>
                                        </p:attrNameLst>
                                      </p:cBhvr>
                                      <p:to>
                                        <p:strVal val="hidden"/>
                                      </p:to>
                                    </p:set>
                                  </p:childTnLst>
                                </p:cTn>
                              </p:par>
                              <p:par>
                                <p:cTn id="9" presetID="2" presetClass="exit" presetSubtype="4" fill="hold" nodeType="withEffect">
                                  <p:stCondLst>
                                    <p:cond delay="0"/>
                                  </p:stCondLst>
                                  <p:childTnLst>
                                    <p:anim calcmode="lin" valueType="num">
                                      <p:cBhvr additive="base">
                                        <p:cTn id="10" dur="500"/>
                                        <p:tgtEl>
                                          <p:spTgt spid="9"/>
                                        </p:tgtEl>
                                        <p:attrNameLst>
                                          <p:attrName>ppt_x</p:attrName>
                                        </p:attrNameLst>
                                      </p:cBhvr>
                                      <p:tavLst>
                                        <p:tav tm="0">
                                          <p:val>
                                            <p:strVal val="ppt_x"/>
                                          </p:val>
                                        </p:tav>
                                        <p:tav tm="100000">
                                          <p:val>
                                            <p:strVal val="ppt_x"/>
                                          </p:val>
                                        </p:tav>
                                      </p:tavLst>
                                    </p:anim>
                                    <p:anim calcmode="lin" valueType="num">
                                      <p:cBhvr additive="base">
                                        <p:cTn id="11" dur="500"/>
                                        <p:tgtEl>
                                          <p:spTgt spid="9"/>
                                        </p:tgtEl>
                                        <p:attrNameLst>
                                          <p:attrName>ppt_y</p:attrName>
                                        </p:attrNameLst>
                                      </p:cBhvr>
                                      <p:tavLst>
                                        <p:tav tm="0">
                                          <p:val>
                                            <p:strVal val="ppt_y"/>
                                          </p:val>
                                        </p:tav>
                                        <p:tav tm="100000">
                                          <p:val>
                                            <p:strVal val="1+ppt_h/2"/>
                                          </p:val>
                                        </p:tav>
                                      </p:tavLst>
                                    </p:anim>
                                    <p:set>
                                      <p:cBhvr>
                                        <p:cTn id="12" dur="1" fill="hold">
                                          <p:stCondLst>
                                            <p:cond delay="499"/>
                                          </p:stCondLst>
                                        </p:cTn>
                                        <p:tgtEl>
                                          <p:spTgt spid="9"/>
                                        </p:tgtEl>
                                        <p:attrNameLst>
                                          <p:attrName>style.visibility</p:attrName>
                                        </p:attrNameLst>
                                      </p:cBhvr>
                                      <p:to>
                                        <p:strVal val="hidden"/>
                                      </p:to>
                                    </p:set>
                                  </p:childTnLst>
                                </p:cTn>
                              </p:par>
                              <p:par>
                                <p:cTn id="13" presetID="2" presetClass="exit" presetSubtype="4" fill="hold" grpId="0" nodeType="withEffect">
                                  <p:stCondLst>
                                    <p:cond delay="0"/>
                                  </p:stCondLst>
                                  <p:childTnLst>
                                    <p:anim calcmode="lin" valueType="num">
                                      <p:cBhvr additive="base">
                                        <p:cTn id="14" dur="500"/>
                                        <p:tgtEl>
                                          <p:spTgt spid="7"/>
                                        </p:tgtEl>
                                        <p:attrNameLst>
                                          <p:attrName>ppt_x</p:attrName>
                                        </p:attrNameLst>
                                      </p:cBhvr>
                                      <p:tavLst>
                                        <p:tav tm="0">
                                          <p:val>
                                            <p:strVal val="ppt_x"/>
                                          </p:val>
                                        </p:tav>
                                        <p:tav tm="100000">
                                          <p:val>
                                            <p:strVal val="ppt_x"/>
                                          </p:val>
                                        </p:tav>
                                      </p:tavLst>
                                    </p:anim>
                                    <p:anim calcmode="lin" valueType="num">
                                      <p:cBhvr additive="base">
                                        <p:cTn id="15" dur="500"/>
                                        <p:tgtEl>
                                          <p:spTgt spid="7"/>
                                        </p:tgtEl>
                                        <p:attrNameLst>
                                          <p:attrName>ppt_y</p:attrName>
                                        </p:attrNameLst>
                                      </p:cBhvr>
                                      <p:tavLst>
                                        <p:tav tm="0">
                                          <p:val>
                                            <p:strVal val="ppt_y"/>
                                          </p:val>
                                        </p:tav>
                                        <p:tav tm="100000">
                                          <p:val>
                                            <p:strVal val="1+ppt_h/2"/>
                                          </p:val>
                                        </p:tav>
                                      </p:tavLst>
                                    </p:anim>
                                    <p:set>
                                      <p:cBhvr>
                                        <p:cTn id="16" dur="1" fill="hold">
                                          <p:stCondLst>
                                            <p:cond delay="499"/>
                                          </p:stCondLst>
                                        </p:cTn>
                                        <p:tgtEl>
                                          <p:spTgt spid="7"/>
                                        </p:tgtEl>
                                        <p:attrNameLst>
                                          <p:attrName>style.visibility</p:attrName>
                                        </p:attrNameLst>
                                      </p:cBhvr>
                                      <p:to>
                                        <p:strVal val="hidden"/>
                                      </p:to>
                                    </p:set>
                                  </p:childTnLst>
                                </p:cTn>
                              </p:par>
                              <p:par>
                                <p:cTn id="17" presetID="2" presetClass="exit" presetSubtype="4" fill="hold" grpId="0" nodeType="withEffect">
                                  <p:stCondLst>
                                    <p:cond delay="0"/>
                                  </p:stCondLst>
                                  <p:childTnLst>
                                    <p:anim calcmode="lin" valueType="num">
                                      <p:cBhvr additive="base">
                                        <p:cTn id="18" dur="500"/>
                                        <p:tgtEl>
                                          <p:spTgt spid="10"/>
                                        </p:tgtEl>
                                        <p:attrNameLst>
                                          <p:attrName>ppt_x</p:attrName>
                                        </p:attrNameLst>
                                      </p:cBhvr>
                                      <p:tavLst>
                                        <p:tav tm="0">
                                          <p:val>
                                            <p:strVal val="ppt_x"/>
                                          </p:val>
                                        </p:tav>
                                        <p:tav tm="100000">
                                          <p:val>
                                            <p:strVal val="ppt_x"/>
                                          </p:val>
                                        </p:tav>
                                      </p:tavLst>
                                    </p:anim>
                                    <p:anim calcmode="lin" valueType="num">
                                      <p:cBhvr additive="base">
                                        <p:cTn id="19" dur="500"/>
                                        <p:tgtEl>
                                          <p:spTgt spid="10"/>
                                        </p:tgtEl>
                                        <p:attrNameLst>
                                          <p:attrName>ppt_y</p:attrName>
                                        </p:attrNameLst>
                                      </p:cBhvr>
                                      <p:tavLst>
                                        <p:tav tm="0">
                                          <p:val>
                                            <p:strVal val="ppt_y"/>
                                          </p:val>
                                        </p:tav>
                                        <p:tav tm="100000">
                                          <p:val>
                                            <p:strVal val="1+ppt_h/2"/>
                                          </p:val>
                                        </p:tav>
                                      </p:tavLst>
                                    </p:anim>
                                    <p:set>
                                      <p:cBhvr>
                                        <p:cTn id="20" dur="1" fill="hold">
                                          <p:stCondLst>
                                            <p:cond delay="499"/>
                                          </p:stCondLst>
                                        </p:cTn>
                                        <p:tgtEl>
                                          <p:spTgt spid="10"/>
                                        </p:tgtEl>
                                        <p:attrNameLst>
                                          <p:attrName>style.visibility</p:attrName>
                                        </p:attrNameLst>
                                      </p:cBhvr>
                                      <p:to>
                                        <p:strVal val="hidden"/>
                                      </p:to>
                                    </p:set>
                                  </p:childTnLst>
                                </p:cTn>
                              </p:par>
                              <p:par>
                                <p:cTn id="21" presetID="2" presetClass="exit" presetSubtype="4" fill="hold" nodeType="withEffect">
                                  <p:stCondLst>
                                    <p:cond delay="0"/>
                                  </p:stCondLst>
                                  <p:childTnLst>
                                    <p:anim calcmode="lin" valueType="num">
                                      <p:cBhvr additive="base">
                                        <p:cTn id="22" dur="500"/>
                                        <p:tgtEl>
                                          <p:spTgt spid="12"/>
                                        </p:tgtEl>
                                        <p:attrNameLst>
                                          <p:attrName>ppt_x</p:attrName>
                                        </p:attrNameLst>
                                      </p:cBhvr>
                                      <p:tavLst>
                                        <p:tav tm="0">
                                          <p:val>
                                            <p:strVal val="ppt_x"/>
                                          </p:val>
                                        </p:tav>
                                        <p:tav tm="100000">
                                          <p:val>
                                            <p:strVal val="ppt_x"/>
                                          </p:val>
                                        </p:tav>
                                      </p:tavLst>
                                    </p:anim>
                                    <p:anim calcmode="lin" valueType="num">
                                      <p:cBhvr additive="base">
                                        <p:cTn id="23" dur="500"/>
                                        <p:tgtEl>
                                          <p:spTgt spid="12"/>
                                        </p:tgtEl>
                                        <p:attrNameLst>
                                          <p:attrName>ppt_y</p:attrName>
                                        </p:attrNameLst>
                                      </p:cBhvr>
                                      <p:tavLst>
                                        <p:tav tm="0">
                                          <p:val>
                                            <p:strVal val="ppt_y"/>
                                          </p:val>
                                        </p:tav>
                                        <p:tav tm="100000">
                                          <p:val>
                                            <p:strVal val="1+ppt_h/2"/>
                                          </p:val>
                                        </p:tav>
                                      </p:tavLst>
                                    </p:anim>
                                    <p:set>
                                      <p:cBhvr>
                                        <p:cTn id="24" dur="1" fill="hold">
                                          <p:stCondLst>
                                            <p:cond delay="499"/>
                                          </p:stCondLst>
                                        </p:cTn>
                                        <p:tgtEl>
                                          <p:spTgt spid="12"/>
                                        </p:tgtEl>
                                        <p:attrNameLst>
                                          <p:attrName>style.visibility</p:attrName>
                                        </p:attrNameLst>
                                      </p:cBhvr>
                                      <p:to>
                                        <p:strVal val="hidden"/>
                                      </p:to>
                                    </p:set>
                                  </p:childTnLst>
                                </p:cTn>
                              </p:par>
                              <p:par>
                                <p:cTn id="25" presetID="2" presetClass="exit" presetSubtype="4" fill="hold" nodeType="withEffect">
                                  <p:stCondLst>
                                    <p:cond delay="0"/>
                                  </p:stCondLst>
                                  <p:childTnLst>
                                    <p:anim calcmode="lin" valueType="num">
                                      <p:cBhvr additive="base">
                                        <p:cTn id="26" dur="500"/>
                                        <p:tgtEl>
                                          <p:spTgt spid="14"/>
                                        </p:tgtEl>
                                        <p:attrNameLst>
                                          <p:attrName>ppt_x</p:attrName>
                                        </p:attrNameLst>
                                      </p:cBhvr>
                                      <p:tavLst>
                                        <p:tav tm="0">
                                          <p:val>
                                            <p:strVal val="ppt_x"/>
                                          </p:val>
                                        </p:tav>
                                        <p:tav tm="100000">
                                          <p:val>
                                            <p:strVal val="ppt_x"/>
                                          </p:val>
                                        </p:tav>
                                      </p:tavLst>
                                    </p:anim>
                                    <p:anim calcmode="lin" valueType="num">
                                      <p:cBhvr additive="base">
                                        <p:cTn id="27" dur="500"/>
                                        <p:tgtEl>
                                          <p:spTgt spid="14"/>
                                        </p:tgtEl>
                                        <p:attrNameLst>
                                          <p:attrName>ppt_y</p:attrName>
                                        </p:attrNameLst>
                                      </p:cBhvr>
                                      <p:tavLst>
                                        <p:tav tm="0">
                                          <p:val>
                                            <p:strVal val="ppt_y"/>
                                          </p:val>
                                        </p:tav>
                                        <p:tav tm="100000">
                                          <p:val>
                                            <p:strVal val="1+ppt_h/2"/>
                                          </p:val>
                                        </p:tav>
                                      </p:tavLst>
                                    </p:anim>
                                    <p:set>
                                      <p:cBhvr>
                                        <p:cTn id="28" dur="1" fill="hold">
                                          <p:stCondLst>
                                            <p:cond delay="499"/>
                                          </p:stCondLst>
                                        </p:cTn>
                                        <p:tgtEl>
                                          <p:spTgt spid="14"/>
                                        </p:tgtEl>
                                        <p:attrNameLst>
                                          <p:attrName>style.visibility</p:attrName>
                                        </p:attrNameLst>
                                      </p:cBhvr>
                                      <p:to>
                                        <p:strVal val="hidden"/>
                                      </p:to>
                                    </p:set>
                                  </p:childTnLst>
                                </p:cTn>
                              </p:par>
                              <p:par>
                                <p:cTn id="29" presetID="2" presetClass="exit" presetSubtype="4" fill="hold" nodeType="withEffect">
                                  <p:stCondLst>
                                    <p:cond delay="0"/>
                                  </p:stCondLst>
                                  <p:childTnLst>
                                    <p:anim calcmode="lin" valueType="num">
                                      <p:cBhvr additive="base">
                                        <p:cTn id="30" dur="500"/>
                                        <p:tgtEl>
                                          <p:spTgt spid="19"/>
                                        </p:tgtEl>
                                        <p:attrNameLst>
                                          <p:attrName>ppt_x</p:attrName>
                                        </p:attrNameLst>
                                      </p:cBhvr>
                                      <p:tavLst>
                                        <p:tav tm="0">
                                          <p:val>
                                            <p:strVal val="ppt_x"/>
                                          </p:val>
                                        </p:tav>
                                        <p:tav tm="100000">
                                          <p:val>
                                            <p:strVal val="ppt_x"/>
                                          </p:val>
                                        </p:tav>
                                      </p:tavLst>
                                    </p:anim>
                                    <p:anim calcmode="lin" valueType="num">
                                      <p:cBhvr additive="base">
                                        <p:cTn id="31" dur="500"/>
                                        <p:tgtEl>
                                          <p:spTgt spid="19"/>
                                        </p:tgtEl>
                                        <p:attrNameLst>
                                          <p:attrName>ppt_y</p:attrName>
                                        </p:attrNameLst>
                                      </p:cBhvr>
                                      <p:tavLst>
                                        <p:tav tm="0">
                                          <p:val>
                                            <p:strVal val="ppt_y"/>
                                          </p:val>
                                        </p:tav>
                                        <p:tav tm="100000">
                                          <p:val>
                                            <p:strVal val="1+ppt_h/2"/>
                                          </p:val>
                                        </p:tav>
                                      </p:tavLst>
                                    </p:anim>
                                    <p:set>
                                      <p:cBhvr>
                                        <p:cTn id="32" dur="1" fill="hold">
                                          <p:stCondLst>
                                            <p:cond delay="499"/>
                                          </p:stCondLst>
                                        </p:cTn>
                                        <p:tgtEl>
                                          <p:spTgt spid="19"/>
                                        </p:tgtEl>
                                        <p:attrNameLst>
                                          <p:attrName>style.visibility</p:attrName>
                                        </p:attrNameLst>
                                      </p:cBhvr>
                                      <p:to>
                                        <p:strVal val="hidden"/>
                                      </p:to>
                                    </p:set>
                                  </p:childTnLst>
                                </p:cTn>
                              </p:par>
                              <p:par>
                                <p:cTn id="33" presetID="2" presetClass="exit" presetSubtype="4" fill="hold" grpId="0" nodeType="withEffect">
                                  <p:stCondLst>
                                    <p:cond delay="0"/>
                                  </p:stCondLst>
                                  <p:childTnLst>
                                    <p:anim calcmode="lin" valueType="num">
                                      <p:cBhvr additive="base">
                                        <p:cTn id="34" dur="500"/>
                                        <p:tgtEl>
                                          <p:spTgt spid="13"/>
                                        </p:tgtEl>
                                        <p:attrNameLst>
                                          <p:attrName>ppt_x</p:attrName>
                                        </p:attrNameLst>
                                      </p:cBhvr>
                                      <p:tavLst>
                                        <p:tav tm="0">
                                          <p:val>
                                            <p:strVal val="ppt_x"/>
                                          </p:val>
                                        </p:tav>
                                        <p:tav tm="100000">
                                          <p:val>
                                            <p:strVal val="ppt_x"/>
                                          </p:val>
                                        </p:tav>
                                      </p:tavLst>
                                    </p:anim>
                                    <p:anim calcmode="lin" valueType="num">
                                      <p:cBhvr additive="base">
                                        <p:cTn id="35" dur="500"/>
                                        <p:tgtEl>
                                          <p:spTgt spid="13"/>
                                        </p:tgtEl>
                                        <p:attrNameLst>
                                          <p:attrName>ppt_y</p:attrName>
                                        </p:attrNameLst>
                                      </p:cBhvr>
                                      <p:tavLst>
                                        <p:tav tm="0">
                                          <p:val>
                                            <p:strVal val="ppt_y"/>
                                          </p:val>
                                        </p:tav>
                                        <p:tav tm="100000">
                                          <p:val>
                                            <p:strVal val="1+ppt_h/2"/>
                                          </p:val>
                                        </p:tav>
                                      </p:tavLst>
                                    </p:anim>
                                    <p:set>
                                      <p:cBhvr>
                                        <p:cTn id="36" dur="1" fill="hold">
                                          <p:stCondLst>
                                            <p:cond delay="499"/>
                                          </p:stCondLst>
                                        </p:cTn>
                                        <p:tgtEl>
                                          <p:spTgt spid="13"/>
                                        </p:tgtEl>
                                        <p:attrNameLst>
                                          <p:attrName>style.visibility</p:attrName>
                                        </p:attrNameLst>
                                      </p:cBhvr>
                                      <p:to>
                                        <p:strVal val="hidden"/>
                                      </p:to>
                                    </p:set>
                                  </p:childTnLst>
                                </p:cTn>
                              </p:par>
                              <p:par>
                                <p:cTn id="37" presetID="2" presetClass="exit" presetSubtype="4" fill="hold" grpId="0" nodeType="withEffect">
                                  <p:stCondLst>
                                    <p:cond delay="0"/>
                                  </p:stCondLst>
                                  <p:childTnLst>
                                    <p:anim calcmode="lin" valueType="num">
                                      <p:cBhvr additive="base">
                                        <p:cTn id="38" dur="500"/>
                                        <p:tgtEl>
                                          <p:spTgt spid="16"/>
                                        </p:tgtEl>
                                        <p:attrNameLst>
                                          <p:attrName>ppt_x</p:attrName>
                                        </p:attrNameLst>
                                      </p:cBhvr>
                                      <p:tavLst>
                                        <p:tav tm="0">
                                          <p:val>
                                            <p:strVal val="ppt_x"/>
                                          </p:val>
                                        </p:tav>
                                        <p:tav tm="100000">
                                          <p:val>
                                            <p:strVal val="ppt_x"/>
                                          </p:val>
                                        </p:tav>
                                      </p:tavLst>
                                    </p:anim>
                                    <p:anim calcmode="lin" valueType="num">
                                      <p:cBhvr additive="base">
                                        <p:cTn id="39" dur="500"/>
                                        <p:tgtEl>
                                          <p:spTgt spid="16"/>
                                        </p:tgtEl>
                                        <p:attrNameLst>
                                          <p:attrName>ppt_y</p:attrName>
                                        </p:attrNameLst>
                                      </p:cBhvr>
                                      <p:tavLst>
                                        <p:tav tm="0">
                                          <p:val>
                                            <p:strVal val="ppt_y"/>
                                          </p:val>
                                        </p:tav>
                                        <p:tav tm="100000">
                                          <p:val>
                                            <p:strVal val="1+ppt_h/2"/>
                                          </p:val>
                                        </p:tav>
                                      </p:tavLst>
                                    </p:anim>
                                    <p:set>
                                      <p:cBhvr>
                                        <p:cTn id="40" dur="1" fill="hold">
                                          <p:stCondLst>
                                            <p:cond delay="499"/>
                                          </p:stCondLst>
                                        </p:cTn>
                                        <p:tgtEl>
                                          <p:spTgt spid="16"/>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1" nodeType="click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ppt_x"/>
                                          </p:val>
                                        </p:tav>
                                        <p:tav tm="100000">
                                          <p:val>
                                            <p:strVal val="#ppt_x"/>
                                          </p:val>
                                        </p:tav>
                                      </p:tavLst>
                                    </p:anim>
                                    <p:anim calcmode="lin" valueType="num">
                                      <p:cBhvr additive="base">
                                        <p:cTn id="46" dur="500" fill="hold"/>
                                        <p:tgtEl>
                                          <p:spTgt spid="17"/>
                                        </p:tgtEl>
                                        <p:attrNameLst>
                                          <p:attrName>ppt_y</p:attrName>
                                        </p:attrNameLst>
                                      </p:cBhvr>
                                      <p:tavLst>
                                        <p:tav tm="0">
                                          <p:val>
                                            <p:strVal val="1+#ppt_h/2"/>
                                          </p:val>
                                        </p:tav>
                                        <p:tav tm="100000">
                                          <p:val>
                                            <p:strVal val="#ppt_y"/>
                                          </p:val>
                                        </p:tav>
                                      </p:tavLst>
                                    </p:anim>
                                  </p:childTnLst>
                                </p:cTn>
                              </p:par>
                              <p:par>
                                <p:cTn id="47" presetID="2" presetClass="entr" presetSubtype="4" fill="hold" grpId="1" nodeType="with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ppt_x"/>
                                          </p:val>
                                        </p:tav>
                                        <p:tav tm="100000">
                                          <p:val>
                                            <p:strVal val="#ppt_x"/>
                                          </p:val>
                                        </p:tav>
                                      </p:tavLst>
                                    </p:anim>
                                    <p:anim calcmode="lin" valueType="num">
                                      <p:cBhvr additive="base">
                                        <p:cTn id="5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0" presetClass="path" presetSubtype="0" accel="50000" decel="50000" fill="hold" grpId="0" nodeType="clickEffect">
                                  <p:stCondLst>
                                    <p:cond delay="0"/>
                                  </p:stCondLst>
                                  <p:childTnLst>
                                    <p:animMotion origin="layout" path="M -3.33333E-6 1.11111E-6 L -0.19166 0.13333 " pathEditMode="relative" ptsTypes="AA">
                                      <p:cBhvr>
                                        <p:cTn id="54" dur="2000" fill="hold"/>
                                        <p:tgtEl>
                                          <p:spTgt spid="17"/>
                                        </p:tgtEl>
                                        <p:attrNameLst>
                                          <p:attrName>ppt_x</p:attrName>
                                          <p:attrName>ppt_y</p:attrName>
                                        </p:attrNameLst>
                                      </p:cBhvr>
                                    </p:animMotion>
                                  </p:childTnLst>
                                </p:cTn>
                              </p:par>
                              <p:par>
                                <p:cTn id="55" presetID="0" presetClass="path" presetSubtype="0" accel="50000" decel="50000" fill="hold" grpId="0" nodeType="withEffect">
                                  <p:stCondLst>
                                    <p:cond delay="0"/>
                                  </p:stCondLst>
                                  <p:childTnLst>
                                    <p:animMotion origin="layout" path="M 3.33333E-6 -1.11111E-6 L 0.075 -0.02222 " pathEditMode="relative" ptsTypes="AA">
                                      <p:cBhvr>
                                        <p:cTn id="56" dur="2000" fill="hold"/>
                                        <p:tgtEl>
                                          <p:spTgt spid="15"/>
                                        </p:tgtEl>
                                        <p:attrNameLst>
                                          <p:attrName>ppt_x</p:attrName>
                                          <p:attrName>ppt_y</p:attrName>
                                        </p:attrNameLst>
                                      </p:cBhvr>
                                    </p:animMotion>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fill="hold"/>
                                        <p:tgtEl>
                                          <p:spTgt spid="28"/>
                                        </p:tgtEl>
                                        <p:attrNameLst>
                                          <p:attrName>ppt_x</p:attrName>
                                        </p:attrNameLst>
                                      </p:cBhvr>
                                      <p:tavLst>
                                        <p:tav tm="0">
                                          <p:val>
                                            <p:strVal val="#ppt_x"/>
                                          </p:val>
                                        </p:tav>
                                        <p:tav tm="100000">
                                          <p:val>
                                            <p:strVal val="#ppt_x"/>
                                          </p:val>
                                        </p:tav>
                                      </p:tavLst>
                                    </p:anim>
                                    <p:anim calcmode="lin" valueType="num">
                                      <p:cBhvr additive="base">
                                        <p:cTn id="62" dur="500" fill="hold"/>
                                        <p:tgtEl>
                                          <p:spTgt spid="28"/>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additive="base">
                                        <p:cTn id="65" dur="500" fill="hold"/>
                                        <p:tgtEl>
                                          <p:spTgt spid="21"/>
                                        </p:tgtEl>
                                        <p:attrNameLst>
                                          <p:attrName>ppt_x</p:attrName>
                                        </p:attrNameLst>
                                      </p:cBhvr>
                                      <p:tavLst>
                                        <p:tav tm="0">
                                          <p:val>
                                            <p:strVal val="#ppt_x"/>
                                          </p:val>
                                        </p:tav>
                                        <p:tav tm="100000">
                                          <p:val>
                                            <p:strVal val="#ppt_x"/>
                                          </p:val>
                                        </p:tav>
                                      </p:tavLst>
                                    </p:anim>
                                    <p:anim calcmode="lin" valueType="num">
                                      <p:cBhvr additive="base">
                                        <p:cTn id="66" dur="500" fill="hold"/>
                                        <p:tgtEl>
                                          <p:spTgt spid="21"/>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additive="base">
                                        <p:cTn id="69" dur="500" fill="hold"/>
                                        <p:tgtEl>
                                          <p:spTgt spid="29"/>
                                        </p:tgtEl>
                                        <p:attrNameLst>
                                          <p:attrName>ppt_x</p:attrName>
                                        </p:attrNameLst>
                                      </p:cBhvr>
                                      <p:tavLst>
                                        <p:tav tm="0">
                                          <p:val>
                                            <p:strVal val="#ppt_x"/>
                                          </p:val>
                                        </p:tav>
                                        <p:tav tm="100000">
                                          <p:val>
                                            <p:strVal val="#ppt_x"/>
                                          </p:val>
                                        </p:tav>
                                      </p:tavLst>
                                    </p:anim>
                                    <p:anim calcmode="lin" valueType="num">
                                      <p:cBhvr additive="base">
                                        <p:cTn id="7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3" presetClass="entr" presetSubtype="10" fill="hold" grpId="0" nodeType="click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blinds(horizontal)">
                                      <p:cBhvr>
                                        <p:cTn id="75" dur="500"/>
                                        <p:tgtEl>
                                          <p:spTgt spid="30"/>
                                        </p:tgtEl>
                                      </p:cBhvr>
                                    </p:animEffect>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1" nodeType="clickEffect">
                                  <p:stCondLst>
                                    <p:cond delay="0"/>
                                  </p:stCondLst>
                                  <p:childTnLst>
                                    <p:set>
                                      <p:cBhvr>
                                        <p:cTn id="79" dur="1" fill="hold">
                                          <p:stCondLst>
                                            <p:cond delay="0"/>
                                          </p:stCondLst>
                                        </p:cTn>
                                        <p:tgtEl>
                                          <p:spTgt spid="31"/>
                                        </p:tgtEl>
                                        <p:attrNameLst>
                                          <p:attrName>style.visibility</p:attrName>
                                        </p:attrNameLst>
                                      </p:cBhvr>
                                      <p:to>
                                        <p:strVal val="visible"/>
                                      </p:to>
                                    </p:set>
                                    <p:anim calcmode="lin" valueType="num">
                                      <p:cBhvr additive="base">
                                        <p:cTn id="80" dur="500" fill="hold"/>
                                        <p:tgtEl>
                                          <p:spTgt spid="31"/>
                                        </p:tgtEl>
                                        <p:attrNameLst>
                                          <p:attrName>ppt_x</p:attrName>
                                        </p:attrNameLst>
                                      </p:cBhvr>
                                      <p:tavLst>
                                        <p:tav tm="0">
                                          <p:val>
                                            <p:strVal val="#ppt_x"/>
                                          </p:val>
                                        </p:tav>
                                        <p:tav tm="100000">
                                          <p:val>
                                            <p:strVal val="#ppt_x"/>
                                          </p:val>
                                        </p:tav>
                                      </p:tavLst>
                                    </p:anim>
                                    <p:anim calcmode="lin" valueType="num">
                                      <p:cBhvr additive="base">
                                        <p:cTn id="81" dur="500" fill="hold"/>
                                        <p:tgtEl>
                                          <p:spTgt spid="31"/>
                                        </p:tgtEl>
                                        <p:attrNameLst>
                                          <p:attrName>ppt_y</p:attrName>
                                        </p:attrNameLst>
                                      </p:cBhvr>
                                      <p:tavLst>
                                        <p:tav tm="0">
                                          <p:val>
                                            <p:strVal val="1+#ppt_h/2"/>
                                          </p:val>
                                        </p:tav>
                                        <p:tav tm="100000">
                                          <p:val>
                                            <p:strVal val="#ppt_y"/>
                                          </p:val>
                                        </p:tav>
                                      </p:tavLst>
                                    </p:anim>
                                  </p:childTnLst>
                                </p:cTn>
                              </p:par>
                              <p:par>
                                <p:cTn id="82" presetID="2" presetClass="entr" presetSubtype="4" fill="hold" nodeType="withEffect">
                                  <p:stCondLst>
                                    <p:cond delay="0"/>
                                  </p:stCondLst>
                                  <p:childTnLst>
                                    <p:set>
                                      <p:cBhvr>
                                        <p:cTn id="83" dur="1" fill="hold">
                                          <p:stCondLst>
                                            <p:cond delay="0"/>
                                          </p:stCondLst>
                                        </p:cTn>
                                        <p:tgtEl>
                                          <p:spTgt spid="32"/>
                                        </p:tgtEl>
                                        <p:attrNameLst>
                                          <p:attrName>style.visibility</p:attrName>
                                        </p:attrNameLst>
                                      </p:cBhvr>
                                      <p:to>
                                        <p:strVal val="visible"/>
                                      </p:to>
                                    </p:set>
                                    <p:anim calcmode="lin" valueType="num">
                                      <p:cBhvr additive="base">
                                        <p:cTn id="84" dur="500" fill="hold"/>
                                        <p:tgtEl>
                                          <p:spTgt spid="32"/>
                                        </p:tgtEl>
                                        <p:attrNameLst>
                                          <p:attrName>ppt_x</p:attrName>
                                        </p:attrNameLst>
                                      </p:cBhvr>
                                      <p:tavLst>
                                        <p:tav tm="0">
                                          <p:val>
                                            <p:strVal val="#ppt_x"/>
                                          </p:val>
                                        </p:tav>
                                        <p:tav tm="100000">
                                          <p:val>
                                            <p:strVal val="#ppt_x"/>
                                          </p:val>
                                        </p:tav>
                                      </p:tavLst>
                                    </p:anim>
                                    <p:anim calcmode="lin" valueType="num">
                                      <p:cBhvr additive="base">
                                        <p:cTn id="85"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P spid="13" grpId="0"/>
      <p:bldP spid="16" grpId="0"/>
      <p:bldP spid="15" grpId="0" animBg="1"/>
      <p:bldP spid="15" grpId="1" animBg="1"/>
      <p:bldP spid="17" grpId="0" animBg="1"/>
      <p:bldP spid="17" grpId="1" animBg="1"/>
      <p:bldP spid="30" grpId="0"/>
      <p:bldP spid="31" grpId="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19233</TotalTime>
  <Words>429</Words>
  <Application>Microsoft Office PowerPoint</Application>
  <PresentationFormat>On-screen Show (4:3)</PresentationFormat>
  <Paragraphs>53</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Road to World War One (WWI)</vt:lpstr>
      <vt:lpstr>Road to World War One (WWI)</vt:lpstr>
      <vt:lpstr>Slide 3</vt:lpstr>
      <vt:lpstr>Slide 4</vt:lpstr>
      <vt:lpstr>Slide 5</vt:lpstr>
    </vt:vector>
  </TitlesOfParts>
  <Company>USD501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Road to World War One (WWI)</dc:title>
  <dc:creator>TPS</dc:creator>
  <cp:lastModifiedBy>IT Clone User</cp:lastModifiedBy>
  <cp:revision>1719</cp:revision>
  <dcterms:created xsi:type="dcterms:W3CDTF">2014-03-24T11:46:59Z</dcterms:created>
  <dcterms:modified xsi:type="dcterms:W3CDTF">2014-06-13T14:15:24Z</dcterms:modified>
</cp:coreProperties>
</file>