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docProps/custom.xml" ContentType="application/vnd.openxmlformats-officedocument.custom-propertie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Default Extension="gif" ContentType="image/gif"/>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 id="2147483674" r:id="rId2"/>
  </p:sldMasterIdLst>
  <p:notesMasterIdLst>
    <p:notesMasterId r:id="rId28"/>
  </p:notesMasterIdLst>
  <p:sldIdLst>
    <p:sldId id="264" r:id="rId3"/>
    <p:sldId id="257" r:id="rId4"/>
    <p:sldId id="259" r:id="rId5"/>
    <p:sldId id="260" r:id="rId6"/>
    <p:sldId id="261" r:id="rId7"/>
    <p:sldId id="262" r:id="rId8"/>
    <p:sldId id="265" r:id="rId9"/>
    <p:sldId id="266" r:id="rId10"/>
    <p:sldId id="267" r:id="rId11"/>
    <p:sldId id="268" r:id="rId12"/>
    <p:sldId id="269" r:id="rId13"/>
    <p:sldId id="271" r:id="rId14"/>
    <p:sldId id="272" r:id="rId15"/>
    <p:sldId id="278" r:id="rId16"/>
    <p:sldId id="277" r:id="rId17"/>
    <p:sldId id="273" r:id="rId18"/>
    <p:sldId id="276" r:id="rId19"/>
    <p:sldId id="274" r:id="rId20"/>
    <p:sldId id="275" r:id="rId21"/>
    <p:sldId id="283" r:id="rId22"/>
    <p:sldId id="279" r:id="rId23"/>
    <p:sldId id="280" r:id="rId24"/>
    <p:sldId id="281" r:id="rId25"/>
    <p:sldId id="284" r:id="rId26"/>
    <p:sldId id="282" r:id="rId2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44C3A"/>
    <a:srgbClr val="C0C0C0"/>
    <a:srgbClr val="1708DE"/>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75439" autoAdjust="0"/>
  </p:normalViewPr>
  <p:slideViewPr>
    <p:cSldViewPr>
      <p:cViewPr varScale="1">
        <p:scale>
          <a:sx n="37" d="100"/>
          <a:sy n="37" d="100"/>
        </p:scale>
        <p:origin x="-882"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545BF21D-DAEC-445B-8732-A4B50B0111A7}" type="datetimeFigureOut">
              <a:rPr lang="en-US"/>
              <a:pPr>
                <a:defRPr/>
              </a:pPr>
              <a:t>2/20/2009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6676A3A3-F7D9-431A-BDC1-1AFDA0959265}"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bwMode="auto">
          <a:noFill/>
          <a:ln>
            <a:solidFill>
              <a:srgbClr val="000000"/>
            </a:solidFill>
            <a:miter lim="800000"/>
            <a:headEnd/>
            <a:tailEnd/>
          </a:ln>
        </p:spPr>
      </p:sp>
      <p:sp>
        <p:nvSpPr>
          <p:cNvPr id="1945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9459" name="Header Placeholder 3"/>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endParaRPr lang="en-US" smtClean="0"/>
          </a:p>
        </p:txBody>
      </p:sp>
      <p:sp>
        <p:nvSpPr>
          <p:cNvPr id="19460" name="Date Placeholder 4"/>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29D0939A-E6C3-4C5B-AC27-BD759FF5251A}" type="datetime8">
              <a:rPr lang="en-US"/>
              <a:pPr fontAlgn="base">
                <a:spcBef>
                  <a:spcPct val="0"/>
                </a:spcBef>
                <a:spcAft>
                  <a:spcPct val="0"/>
                </a:spcAft>
                <a:defRPr/>
              </a:pPr>
              <a:t>2/20/2009 7:59 AM</a:t>
            </a:fld>
            <a:endParaRPr lang="en-US"/>
          </a:p>
        </p:txBody>
      </p:sp>
      <p:sp>
        <p:nvSpPr>
          <p:cNvPr id="19461" name="Footer Placeholder 5"/>
          <p:cNvSpPr>
            <a:spLocks noGrp="1"/>
          </p:cNvSpPr>
          <p:nvPr>
            <p:ph type="ftr" sz="quarter" idx="4"/>
          </p:nvPr>
        </p:nvSpPr>
        <p:spPr bwMode="auto">
          <a:xfrm>
            <a:off x="0" y="8685213"/>
            <a:ext cx="6172200" cy="457200"/>
          </a:xfrm>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z="500" smtClean="0">
                <a:solidFill>
                  <a:srgbClr val="000000"/>
                </a:solidFill>
              </a:rPr>
              <a:t>© 2007 Microsoft Corporation. All rights reserved. Microsoft, Windows, Windows Vista and other product names are or may be registered trademarks and/or trademarks in the U.S. and/or other countries.</a:t>
            </a:r>
          </a:p>
          <a:p>
            <a:pPr fontAlgn="base">
              <a:spcBef>
                <a:spcPct val="0"/>
              </a:spcBef>
              <a:spcAft>
                <a:spcPct val="0"/>
              </a:spcAft>
              <a:defRPr/>
            </a:pPr>
            <a:r>
              <a:rPr lang="en-US" sz="50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rPr>
            </a:br>
            <a:r>
              <a:rPr lang="en-US" sz="500" smtClean="0">
                <a:solidFill>
                  <a:srgbClr val="000000"/>
                </a:solidFill>
              </a:rPr>
              <a:t>MICROSOFT MAKES NO WARRANTIES, EXPRESS, IMPLIED OR STATUTORY, AS TO THE INFORMATION IN THIS PRESENTATION.</a:t>
            </a:r>
          </a:p>
          <a:p>
            <a:pPr fontAlgn="base">
              <a:spcBef>
                <a:spcPct val="0"/>
              </a:spcBef>
              <a:spcAft>
                <a:spcPct val="0"/>
              </a:spcAft>
              <a:defRPr/>
            </a:pPr>
            <a:endParaRPr lang="en-US" sz="500" smtClean="0"/>
          </a:p>
        </p:txBody>
      </p:sp>
      <p:sp>
        <p:nvSpPr>
          <p:cNvPr id="19462" name="Slide Number Placeholder 6"/>
          <p:cNvSpPr>
            <a:spLocks noGrp="1"/>
          </p:cNvSpPr>
          <p:nvPr>
            <p:ph type="sldNum" sz="quarter" idx="5"/>
          </p:nvPr>
        </p:nvSpPr>
        <p:spPr bwMode="auto">
          <a:xfrm>
            <a:off x="6172200" y="8685213"/>
            <a:ext cx="684213" cy="457200"/>
          </a:xfrm>
          <a:ln>
            <a:miter lim="800000"/>
            <a:headEnd/>
            <a:tailEnd/>
          </a:ln>
        </p:spPr>
        <p:txBody>
          <a:bodyPr wrap="square" numCol="1" anchorCtr="0" compatLnSpc="1">
            <a:prstTxWarp prst="textNoShape">
              <a:avLst/>
            </a:prstTxWarp>
          </a:bodyPr>
          <a:lstStyle/>
          <a:p>
            <a:pPr fontAlgn="base">
              <a:spcBef>
                <a:spcPct val="0"/>
              </a:spcBef>
              <a:spcAft>
                <a:spcPct val="0"/>
              </a:spcAft>
              <a:defRPr/>
            </a:pPr>
            <a:fld id="{4C19D843-9929-47A1-A0DE-C6AA3B05A0ED}" type="slidenum">
              <a:rPr lang="en-US"/>
              <a:pPr fontAlgn="base">
                <a:spcBef>
                  <a:spcPct val="0"/>
                </a:spcBef>
                <a:spcAft>
                  <a:spcPct val="0"/>
                </a:spcAft>
                <a:defRPr/>
              </a:pPr>
              <a:t>2</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Rot="1" noChangeAspect="1" noTextEdit="1"/>
          </p:cNvSpPr>
          <p:nvPr>
            <p:ph type="sldImg"/>
          </p:nvPr>
        </p:nvSpPr>
        <p:spPr bwMode="auto">
          <a:noFill/>
          <a:ln>
            <a:solidFill>
              <a:srgbClr val="000000"/>
            </a:solidFill>
            <a:miter lim="800000"/>
            <a:headEnd/>
            <a:tailEnd/>
          </a:ln>
        </p:spPr>
      </p:sp>
      <p:sp>
        <p:nvSpPr>
          <p:cNvPr id="60419" name="Rectangle 3"/>
          <p:cNvSpPr>
            <a:spLocks noGrp="1"/>
          </p:cNvSpPr>
          <p:nvPr>
            <p:ph type="body" idx="1"/>
          </p:nvPr>
        </p:nvSpPr>
        <p:spPr bwMode="auto">
          <a:noFill/>
        </p:spPr>
        <p:txBody>
          <a:bodyPr wrap="square" numCol="1" anchor="t" anchorCtr="0" compatLnSpc="1">
            <a:prstTxWarp prst="textNoShape">
              <a:avLst/>
            </a:prstTxWarp>
          </a:bodyPr>
          <a:lstStyle/>
          <a:p>
            <a:r>
              <a:rPr lang="en-US" smtClean="0"/>
              <a:t>The Virginia Convention of Delegates met in May of 1776 and issued the Virginia Declaration of Rights which was the first official call for American independence.  This document influenced the Declaration of Independence and the Bill of Rights.  The Virginia Declaration of Rights proposed three resolutions to the Continental Congress. One was that Colonies should be independent.  The second resolution was that they needed to form foreign alliances for support.  The third was that they should make a plan for unification.  </a:t>
            </a:r>
          </a:p>
          <a:p>
            <a:endParaRPr lang="en-US" smtClean="0"/>
          </a:p>
          <a:p>
            <a:r>
              <a:rPr lang="en-US" smtClean="0"/>
              <a:t>The Continental Congress did not have any objection to the proposals, so they made a committee that was responsible for drafting the Declaration of Independence. John Adams, Thomas Jefferson, and Benjamin Franklin were three members of the committee, and Jefferson was chosen to write the first draft.  Jefferson wrote the draft and the committee met to revise the draft.  This Declaration of Independence was approved on July 4, 1776</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Rot="1" noChangeAspect="1" noTextEdit="1"/>
          </p:cNvSpPr>
          <p:nvPr>
            <p:ph type="sldImg"/>
          </p:nvPr>
        </p:nvSpPr>
        <p:spPr bwMode="auto">
          <a:noFill/>
          <a:ln>
            <a:solidFill>
              <a:srgbClr val="000000"/>
            </a:solidFill>
            <a:miter lim="800000"/>
            <a:headEnd/>
            <a:tailEnd/>
          </a:ln>
        </p:spPr>
      </p:sp>
      <p:sp>
        <p:nvSpPr>
          <p:cNvPr id="61443" name="Rectangle 3"/>
          <p:cNvSpPr>
            <a:spLocks noGrp="1"/>
          </p:cNvSpPr>
          <p:nvPr>
            <p:ph type="body" idx="1"/>
          </p:nvPr>
        </p:nvSpPr>
        <p:spPr bwMode="auto">
          <a:noFill/>
        </p:spPr>
        <p:txBody>
          <a:bodyPr wrap="square" numCol="1" anchor="t" anchorCtr="0" compatLnSpc="1">
            <a:prstTxWarp prst="textNoShape">
              <a:avLst/>
            </a:prstTxWarp>
          </a:bodyPr>
          <a:lstStyle/>
          <a:p>
            <a:r>
              <a:rPr lang="en-US" dirty="0" smtClean="0"/>
              <a:t>Loyalists were those who wanted to remain loyal to England.  They were mainly from the southern colonies, specifically Georgia and South Carolina. Many were members of the Anglican Church or government officials</a:t>
            </a:r>
          </a:p>
          <a:p>
            <a:endParaRPr lang="en-US" dirty="0" smtClean="0"/>
          </a:p>
          <a:p>
            <a:r>
              <a:rPr lang="en-US" dirty="0" smtClean="0"/>
              <a:t>Patriots</a:t>
            </a:r>
            <a:r>
              <a:rPr lang="en-US" baseline="0" dirty="0" smtClean="0"/>
              <a:t> supported colonists cause.  They were mainly New Englanders and Virginians.  Most farmers, debtors and shoemakers were patriots</a:t>
            </a:r>
            <a:endParaRPr lang="en-US"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Continental</a:t>
            </a:r>
            <a:r>
              <a:rPr lang="en-US" baseline="0" dirty="0" smtClean="0"/>
              <a:t> Army had strong military leadership, the home field advantage, and they were allied with France – after which Battle? – Saratoga</a:t>
            </a:r>
          </a:p>
          <a:p>
            <a:endParaRPr lang="en-US" baseline="0" dirty="0" smtClean="0"/>
          </a:p>
          <a:p>
            <a:r>
              <a:rPr lang="en-US" baseline="0" dirty="0" smtClean="0"/>
              <a:t>British Army was well-trained, had generous resources, and were allied with the loyalists – why would this be beneficial?</a:t>
            </a:r>
            <a:endParaRPr lang="en-US" dirty="0"/>
          </a:p>
        </p:txBody>
      </p:sp>
      <p:sp>
        <p:nvSpPr>
          <p:cNvPr id="4" name="Slide Number Placeholder 3"/>
          <p:cNvSpPr>
            <a:spLocks noGrp="1"/>
          </p:cNvSpPr>
          <p:nvPr>
            <p:ph type="sldNum" sz="quarter" idx="10"/>
          </p:nvPr>
        </p:nvSpPr>
        <p:spPr/>
        <p:txBody>
          <a:bodyPr/>
          <a:lstStyle/>
          <a:p>
            <a:pPr>
              <a:defRPr/>
            </a:pPr>
            <a:fld id="{6676A3A3-F7D9-431A-BDC1-1AFDA0959265}" type="slidenum">
              <a:rPr lang="en-US" smtClean="0"/>
              <a:pPr>
                <a:defRPr/>
              </a:pPr>
              <a:t>17</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Women</a:t>
            </a:r>
            <a:r>
              <a:rPr lang="en-US" baseline="0" dirty="0" smtClean="0"/>
              <a:t>’s roles tended to be typical “women’s work” such as doing laundry, nursing, and making stockings and bandages.  However, women also were involved in the fighting.  Deborah Sampson actually disguised herself as a man and fought along with the other soldiers during the war. Mary Hays, known as Molly Pitcher because she brought water to the soldiers at a battle in New Jersey.  Women were also messengers, scouts, and spies.  Women raised money for the cause and basically helped whenever and however they could help </a:t>
            </a:r>
          </a:p>
          <a:p>
            <a:endParaRPr lang="en-US" baseline="0" dirty="0" smtClean="0"/>
          </a:p>
          <a:p>
            <a:r>
              <a:rPr lang="en-US" baseline="0" dirty="0" smtClean="0"/>
              <a:t>African Americans fought on both sides because each side promised freedom.  Most A.A. were given low ranks and unskilled jobs. However, James Middleton was the only black commissioned officer in the Continental Army – all the A.A. soldiers were paid the same, clothed the same, and fed the same was whites. </a:t>
            </a:r>
          </a:p>
          <a:p>
            <a:endParaRPr lang="en-US" baseline="0" dirty="0" smtClean="0"/>
          </a:p>
          <a:p>
            <a:r>
              <a:rPr lang="en-US" baseline="0" dirty="0" smtClean="0"/>
              <a:t>N.A. also fought on both sides.  The Iroquois League, allied with Britain, expected a lot of help from them.  However, the Iroquois League had been weakened by the French and Indian War.  In addition, other N.A. tribes sided with the Americans.  </a:t>
            </a:r>
            <a:endParaRPr lang="en-US" dirty="0"/>
          </a:p>
        </p:txBody>
      </p:sp>
      <p:sp>
        <p:nvSpPr>
          <p:cNvPr id="4" name="Slide Number Placeholder 3"/>
          <p:cNvSpPr>
            <a:spLocks noGrp="1"/>
          </p:cNvSpPr>
          <p:nvPr>
            <p:ph type="sldNum" sz="quarter" idx="10"/>
          </p:nvPr>
        </p:nvSpPr>
        <p:spPr/>
        <p:txBody>
          <a:bodyPr/>
          <a:lstStyle/>
          <a:p>
            <a:pPr>
              <a:defRPr/>
            </a:pPr>
            <a:fld id="{6676A3A3-F7D9-431A-BDC1-1AFDA0959265}" type="slidenum">
              <a:rPr lang="en-US" smtClean="0"/>
              <a:pPr>
                <a:defRPr/>
              </a:pPr>
              <a:t>18</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Battle of Bunker Hill was the first major</a:t>
            </a:r>
            <a:r>
              <a:rPr lang="en-US" baseline="0" dirty="0" smtClean="0"/>
              <a:t> battle of the American Revolution.  This battle took place Massachusetts.  British soldiers fled to Boston after the Battles of Lexington and Concord.  15,000 militia led by Colonel William Prescott built a fort on Breed’s Hill, which were across the river in Charlestown.  British troops tried to dislodge the colonists, but colonists fought back.  Had a disadvantage because they were short on ammunition --- “Don’t fire until you see the whites of there eyes.” Colonists ran out of ammunition, so they retreated to Bunker Hill, which is also in Charlestown.  </a:t>
            </a:r>
          </a:p>
          <a:p>
            <a:endParaRPr lang="en-US" baseline="0" dirty="0" smtClean="0"/>
          </a:p>
          <a:p>
            <a:r>
              <a:rPr lang="en-US" baseline="0" dirty="0" smtClean="0"/>
              <a:t>The battle was considered a British victory, even though 1000 British soldiers were killed compared to 400 American colonists.  Also, colonists gained confidence and realized that they could compete with the better trained British army </a:t>
            </a:r>
          </a:p>
          <a:p>
            <a:endParaRPr lang="en-US" baseline="0" dirty="0" smtClean="0"/>
          </a:p>
          <a:p>
            <a:r>
              <a:rPr lang="en-US" baseline="0" dirty="0" smtClean="0"/>
              <a:t>The Battles of Trenton and Princeton – play </a:t>
            </a:r>
            <a:r>
              <a:rPr lang="en-US" baseline="0" dirty="0" err="1" smtClean="0"/>
              <a:t>youtube</a:t>
            </a:r>
            <a:r>
              <a:rPr lang="en-US" baseline="0" dirty="0" smtClean="0"/>
              <a:t> clip</a:t>
            </a:r>
            <a:endParaRPr lang="en-US" dirty="0"/>
          </a:p>
        </p:txBody>
      </p:sp>
      <p:sp>
        <p:nvSpPr>
          <p:cNvPr id="4" name="Slide Number Placeholder 3"/>
          <p:cNvSpPr>
            <a:spLocks noGrp="1"/>
          </p:cNvSpPr>
          <p:nvPr>
            <p:ph type="sldNum" sz="quarter" idx="10"/>
          </p:nvPr>
        </p:nvSpPr>
        <p:spPr/>
        <p:txBody>
          <a:bodyPr/>
          <a:lstStyle/>
          <a:p>
            <a:pPr>
              <a:defRPr/>
            </a:pPr>
            <a:fld id="{6676A3A3-F7D9-431A-BDC1-1AFDA0959265}" type="slidenum">
              <a:rPr lang="en-US" smtClean="0"/>
              <a:pPr>
                <a:defRPr/>
              </a:pPr>
              <a:t>21</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Battle of Saratoga took place in New York.  The British army had devised a plan to attack Albany. General Burgoyne and his British soldiers fought a few battles on their way from Montreal and they were waiting for another British force to meet them.  Burgoyne and his men were short of supplies and he only had 5000 men left compared to 17000 men of the Continental army.  The Continental army had Burgoyne and his men surrounded, so he eventually surrendered. This was an American Victory and is considered the turning point in the war.  The Battle of Saratoga brought France into the war as an American ally. Other European countries also joined to help train the men of the Continental army.   </a:t>
            </a:r>
            <a:endParaRPr lang="en-US" dirty="0"/>
          </a:p>
        </p:txBody>
      </p:sp>
      <p:sp>
        <p:nvSpPr>
          <p:cNvPr id="4" name="Slide Number Placeholder 3"/>
          <p:cNvSpPr>
            <a:spLocks noGrp="1"/>
          </p:cNvSpPr>
          <p:nvPr>
            <p:ph type="sldNum" sz="quarter" idx="10"/>
          </p:nvPr>
        </p:nvSpPr>
        <p:spPr/>
        <p:txBody>
          <a:bodyPr/>
          <a:lstStyle/>
          <a:p>
            <a:pPr>
              <a:defRPr/>
            </a:pPr>
            <a:fld id="{6676A3A3-F7D9-431A-BDC1-1AFDA0959265}" type="slidenum">
              <a:rPr lang="en-US" smtClean="0"/>
              <a:pPr>
                <a:defRPr/>
              </a:pPr>
              <a:t>22</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Cornwallis, British</a:t>
            </a:r>
            <a:r>
              <a:rPr lang="en-US" baseline="0" dirty="0" smtClean="0"/>
              <a:t> Commander,</a:t>
            </a:r>
            <a:r>
              <a:rPr lang="en-US" dirty="0" smtClean="0"/>
              <a:t> heads to Virginia with about 7000</a:t>
            </a:r>
            <a:r>
              <a:rPr lang="en-US" baseline="0" dirty="0" smtClean="0"/>
              <a:t> men and builds a fort in Yorktown Virginia, on the Chesapeake Bay.  Washington then takes advantage of their position.  French ships block British ships in Chesapeake Bay.  Then, other French and American troops surround the British troops.  The British army was out-numbered, completely surrounded, and had no way to get supplies or a rescue team. Finally, after about 3 weeks, Cornwallis was forced to surrender in Oct. 1781</a:t>
            </a:r>
            <a:endParaRPr lang="en-US" dirty="0"/>
          </a:p>
        </p:txBody>
      </p:sp>
      <p:sp>
        <p:nvSpPr>
          <p:cNvPr id="4" name="Slide Number Placeholder 3"/>
          <p:cNvSpPr>
            <a:spLocks noGrp="1"/>
          </p:cNvSpPr>
          <p:nvPr>
            <p:ph type="sldNum" sz="quarter" idx="10"/>
          </p:nvPr>
        </p:nvSpPr>
        <p:spPr/>
        <p:txBody>
          <a:bodyPr/>
          <a:lstStyle/>
          <a:p>
            <a:pPr>
              <a:defRPr/>
            </a:pPr>
            <a:fld id="{6676A3A3-F7D9-431A-BDC1-1AFDA0959265}" type="slidenum">
              <a:rPr lang="en-US" smtClean="0"/>
              <a:pPr>
                <a:defRPr/>
              </a:pPr>
              <a:t>23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bwMode="auto">
          <a:noFill/>
          <a:ln>
            <a:solidFill>
              <a:srgbClr val="000000"/>
            </a:solidFill>
            <a:miter lim="800000"/>
            <a:headEnd/>
            <a:tailEnd/>
          </a:ln>
        </p:spPr>
      </p:sp>
      <p:sp>
        <p:nvSpPr>
          <p:cNvPr id="2150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dirty="0" smtClean="0"/>
              <a:t>Why are the new laws passed? </a:t>
            </a:r>
            <a:r>
              <a:rPr lang="en-US" dirty="0" smtClean="0"/>
              <a:t>– England is in debt after the French and Indian War, so they need to make money off the colonies to pay for the debt.</a:t>
            </a:r>
          </a:p>
          <a:p>
            <a:pPr eaLnBrk="1" hangingPunct="1">
              <a:spcBef>
                <a:spcPct val="0"/>
              </a:spcBef>
            </a:pPr>
            <a:endParaRPr lang="en-US" dirty="0" smtClean="0"/>
          </a:p>
          <a:p>
            <a:pPr eaLnBrk="1" hangingPunct="1">
              <a:spcBef>
                <a:spcPct val="0"/>
              </a:spcBef>
            </a:pPr>
            <a:r>
              <a:rPr lang="en-US" dirty="0" smtClean="0"/>
              <a:t>The Sugar Act placed a tax on sugar and molasses that was imported from France and the West Indies – </a:t>
            </a:r>
            <a:r>
              <a:rPr lang="en-US" b="1" dirty="0" smtClean="0"/>
              <a:t>Bonus Question -- How does that effect triangular trade? – </a:t>
            </a:r>
            <a:r>
              <a:rPr lang="en-US" b="1" dirty="0" smtClean="0">
                <a:latin typeface="Arial" charset="0"/>
              </a:rPr>
              <a:t>The colonists traded rum (iron, gunpowder, cloth, tools) for slaves in Africa and then traded the slaves with the West Indies for molasses and sugar to make rum</a:t>
            </a:r>
          </a:p>
          <a:p>
            <a:pPr eaLnBrk="1" hangingPunct="1">
              <a:spcBef>
                <a:spcPct val="0"/>
              </a:spcBef>
            </a:pPr>
            <a:endParaRPr lang="en-US" b="1" dirty="0" smtClean="0">
              <a:latin typeface="Arial" charset="0"/>
            </a:endParaRPr>
          </a:p>
          <a:p>
            <a:pPr eaLnBrk="1" hangingPunct="1">
              <a:spcBef>
                <a:spcPct val="0"/>
              </a:spcBef>
            </a:pPr>
            <a:r>
              <a:rPr lang="en-US" dirty="0" smtClean="0">
                <a:latin typeface="Arial" charset="0"/>
              </a:rPr>
              <a:t>The Stamp Act places a tax on all legal documents, such as contracts, newspapers, almanacs, playing cards, licenses.  </a:t>
            </a:r>
            <a:endParaRPr lang="en-US" b="1" dirty="0" smtClean="0"/>
          </a:p>
          <a:p>
            <a:pPr eaLnBrk="1" hangingPunct="1">
              <a:spcBef>
                <a:spcPct val="0"/>
              </a:spcBef>
            </a:pPr>
            <a:endParaRPr lang="en-US" dirty="0" smtClean="0"/>
          </a:p>
          <a:p>
            <a:pPr eaLnBrk="1" hangingPunct="1">
              <a:spcBef>
                <a:spcPct val="0"/>
              </a:spcBef>
            </a:pPr>
            <a:r>
              <a:rPr lang="en-US" dirty="0" smtClean="0"/>
              <a:t>The Quartering Act forced colonists to house British soldiers</a:t>
            </a:r>
            <a:endParaRPr lang="en-US" dirty="0" smtClean="0">
              <a:latin typeface="Arial" charset="0"/>
            </a:endParaRPr>
          </a:p>
        </p:txBody>
      </p:sp>
      <p:sp>
        <p:nvSpPr>
          <p:cNvPr id="21507" name="Header Placeholder 3"/>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endParaRPr lang="en-US" smtClean="0"/>
          </a:p>
        </p:txBody>
      </p:sp>
      <p:sp>
        <p:nvSpPr>
          <p:cNvPr id="21508" name="Date Placeholder 4"/>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87E48E17-C82F-459C-B35D-E462F0F94E55}" type="datetime8">
              <a:rPr lang="en-US"/>
              <a:pPr fontAlgn="base">
                <a:spcBef>
                  <a:spcPct val="0"/>
                </a:spcBef>
                <a:spcAft>
                  <a:spcPct val="0"/>
                </a:spcAft>
                <a:defRPr/>
              </a:pPr>
              <a:t>2/20/2009 7:59 AM</a:t>
            </a:fld>
            <a:endParaRPr lang="en-US"/>
          </a:p>
        </p:txBody>
      </p:sp>
      <p:sp>
        <p:nvSpPr>
          <p:cNvPr id="21509" name="Footer Placeholder 5"/>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solidFill>
                  <a:srgbClr val="000000"/>
                </a:solidFill>
              </a:rPr>
              <a:t>© 2007 Microsoft Corporation. All rights reserved. Microsoft, Windows, Windows Vista and other product names are or may be registered trademarks and/or trademarks in the U.S. and/or other countries.</a:t>
            </a:r>
          </a:p>
          <a:p>
            <a:pPr fontAlgn="base">
              <a:spcBef>
                <a:spcPct val="0"/>
              </a:spcBef>
              <a:spcAft>
                <a:spcPct val="0"/>
              </a:spcAft>
              <a:defRPr/>
            </a:pPr>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pPr fontAlgn="base">
              <a:spcBef>
                <a:spcPct val="0"/>
              </a:spcBef>
              <a:spcAft>
                <a:spcPct val="0"/>
              </a:spcAft>
              <a:defRPr/>
            </a:pPr>
            <a:endParaRPr lang="en-US" smtClean="0"/>
          </a:p>
        </p:txBody>
      </p:sp>
      <p:sp>
        <p:nvSpPr>
          <p:cNvPr id="21510" name="Slide Number Placeholder 6"/>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7449A70-B8C0-411C-ACA1-D37588FEFE4A}" type="slidenum">
              <a:rPr lang="en-US"/>
              <a:pPr fontAlgn="base">
                <a:spcBef>
                  <a:spcPct val="0"/>
                </a:spcBef>
                <a:spcAft>
                  <a:spcPct val="0"/>
                </a:spcAft>
                <a:defRPr/>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p:cNvSpPr>
          <p:nvPr>
            <p:ph type="sldImg"/>
          </p:nvPr>
        </p:nvSpPr>
        <p:spPr bwMode="auto">
          <a:noFill/>
          <a:ln>
            <a:solidFill>
              <a:srgbClr val="000000"/>
            </a:solidFill>
            <a:miter lim="800000"/>
            <a:headEnd/>
            <a:tailEnd/>
          </a:ln>
        </p:spPr>
      </p:sp>
      <p:sp>
        <p:nvSpPr>
          <p:cNvPr id="2355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Samuel Adams spoke out against the British during a town meeting – no taxation w/o representation: became the rallying cry for the colonists</a:t>
            </a:r>
          </a:p>
          <a:p>
            <a:pPr eaLnBrk="1" hangingPunct="1">
              <a:spcBef>
                <a:spcPct val="0"/>
              </a:spcBef>
            </a:pPr>
            <a:r>
              <a:rPr lang="en-US" smtClean="0"/>
              <a:t>The Stamp Act Congress was created and actually sent a petition to Parliament.  </a:t>
            </a:r>
          </a:p>
          <a:p>
            <a:pPr eaLnBrk="1" hangingPunct="1">
              <a:spcBef>
                <a:spcPct val="0"/>
              </a:spcBef>
            </a:pPr>
            <a:endParaRPr lang="en-US" smtClean="0"/>
          </a:p>
          <a:p>
            <a:pPr eaLnBrk="1" hangingPunct="1">
              <a:spcBef>
                <a:spcPct val="0"/>
              </a:spcBef>
            </a:pPr>
            <a:r>
              <a:rPr lang="en-US" smtClean="0"/>
              <a:t>The colonists protested laws and the Son’s of Liberty was established to organize protest.  </a:t>
            </a:r>
            <a:r>
              <a:rPr lang="en-US" b="1" smtClean="0"/>
              <a:t>How did the colonists protest? – boycotts </a:t>
            </a:r>
            <a:r>
              <a:rPr lang="en-US" smtClean="0"/>
              <a:t>– Women actually joined in as well – known as the Daughters of Liberty – They boycotted British good and clothing</a:t>
            </a:r>
          </a:p>
          <a:p>
            <a:pPr eaLnBrk="1" hangingPunct="1">
              <a:spcBef>
                <a:spcPct val="0"/>
              </a:spcBef>
            </a:pPr>
            <a:endParaRPr lang="en-US" smtClean="0"/>
          </a:p>
          <a:p>
            <a:pPr eaLnBrk="1" hangingPunct="1">
              <a:spcBef>
                <a:spcPct val="0"/>
              </a:spcBef>
            </a:pPr>
            <a:r>
              <a:rPr lang="en-US" smtClean="0"/>
              <a:t>The Stamp Act was later withdrawn, but not because of the petition…but because of the drop in sales. </a:t>
            </a:r>
          </a:p>
          <a:p>
            <a:pPr eaLnBrk="1" hangingPunct="1">
              <a:spcBef>
                <a:spcPct val="0"/>
              </a:spcBef>
            </a:pPr>
            <a:endParaRPr lang="en-US" smtClean="0"/>
          </a:p>
          <a:p>
            <a:pPr eaLnBrk="1" hangingPunct="1">
              <a:spcBef>
                <a:spcPct val="0"/>
              </a:spcBef>
            </a:pPr>
            <a:endParaRPr lang="en-US" smtClean="0"/>
          </a:p>
        </p:txBody>
      </p:sp>
      <p:sp>
        <p:nvSpPr>
          <p:cNvPr id="2355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73A3CCE-EEEB-4A66-ABA9-13710B0BEA16}" type="slidenum">
              <a:rPr lang="en-US"/>
              <a:pPr fontAlgn="base">
                <a:spcBef>
                  <a:spcPct val="0"/>
                </a:spcBef>
                <a:spcAft>
                  <a:spcPct val="0"/>
                </a:spcAft>
                <a:defRPr/>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p:cNvSpPr>
          <p:nvPr>
            <p:ph type="sldImg"/>
          </p:nvPr>
        </p:nvSpPr>
        <p:spPr bwMode="auto">
          <a:noFill/>
          <a:ln>
            <a:solidFill>
              <a:srgbClr val="000000"/>
            </a:solidFill>
            <a:miter lim="800000"/>
            <a:headEnd/>
            <a:tailEnd/>
          </a:ln>
        </p:spPr>
      </p:sp>
      <p:sp>
        <p:nvSpPr>
          <p:cNvPr id="2560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Many powerful people in Britain thought that Parliament was not controlling the colonies good enough.  So, a new government minister, Charles Townshend proposed to tax lead, paint, paper, glass, and tea that is imported from?</a:t>
            </a:r>
            <a:r>
              <a:rPr lang="en-US" b="1" dirty="0" smtClean="0"/>
              <a:t> Britain</a:t>
            </a:r>
            <a:r>
              <a:rPr lang="en-US" dirty="0" smtClean="0"/>
              <a:t> – this money raised from these taxes was used to pay for British soldiers and colonial officials in America</a:t>
            </a:r>
          </a:p>
          <a:p>
            <a:pPr eaLnBrk="1" hangingPunct="1">
              <a:spcBef>
                <a:spcPct val="0"/>
              </a:spcBef>
            </a:pPr>
            <a:endParaRPr lang="en-US" dirty="0" smtClean="0"/>
          </a:p>
          <a:p>
            <a:pPr eaLnBrk="1" hangingPunct="1">
              <a:spcBef>
                <a:spcPct val="0"/>
              </a:spcBef>
            </a:pPr>
            <a:r>
              <a:rPr lang="en-US" dirty="0" smtClean="0"/>
              <a:t>The Townsend Acts also implemented writs of assistance: which allowed British officials to search homes without a warrant – The officials were searching for smuggled goods – Parliament tried to use writs of assistance earlier when the colonies were first established and it was unsuccessful.  The Writs of Assistance just created even more tension between the British and the colonists and the colonists felt like their rights were slowing getting ripped away. </a:t>
            </a:r>
            <a:endParaRPr lang="en-US" b="1" dirty="0" smtClean="0"/>
          </a:p>
        </p:txBody>
      </p:sp>
      <p:sp>
        <p:nvSpPr>
          <p:cNvPr id="2560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7928584-6340-4110-82BB-29807CD59CCA}" type="slidenum">
              <a:rPr lang="en-US"/>
              <a:pPr fontAlgn="base">
                <a:spcBef>
                  <a:spcPct val="0"/>
                </a:spcBef>
                <a:spcAft>
                  <a:spcPct val="0"/>
                </a:spcAft>
                <a:defRPr/>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p:cNvSpPr>
          <p:nvPr>
            <p:ph type="sldImg"/>
          </p:nvPr>
        </p:nvSpPr>
        <p:spPr bwMode="auto">
          <a:noFill/>
          <a:ln>
            <a:solidFill>
              <a:srgbClr val="000000"/>
            </a:solidFill>
            <a:miter lim="800000"/>
            <a:headEnd/>
            <a:tailEnd/>
          </a:ln>
        </p:spPr>
      </p:sp>
      <p:sp>
        <p:nvSpPr>
          <p:cNvPr id="2765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British Troops were symbols of control and arrogance.  The colonists were fed up with the British tightening their control and sick of the British soldiers in their homes and on their streets.  As the video said, the colonists taunted the British soldiers – finally shots were fired and 5 people died, including Crispus Attucks first killed.  </a:t>
            </a:r>
          </a:p>
          <a:p>
            <a:pPr eaLnBrk="1" hangingPunct="1">
              <a:spcBef>
                <a:spcPct val="0"/>
              </a:spcBef>
            </a:pPr>
            <a:endParaRPr lang="en-US" smtClean="0"/>
          </a:p>
          <a:p>
            <a:pPr eaLnBrk="1" hangingPunct="1">
              <a:spcBef>
                <a:spcPct val="0"/>
              </a:spcBef>
            </a:pPr>
            <a:r>
              <a:rPr lang="en-US" smtClean="0"/>
              <a:t>The Committees of Correspondence was established a few years later to spread the news of British injustices form colony to colony and became the political network for the colonies.  The Committees of Correspondence actually unified the colonies by communicating with one another</a:t>
            </a:r>
          </a:p>
        </p:txBody>
      </p:sp>
      <p:sp>
        <p:nvSpPr>
          <p:cNvPr id="2765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5BCE439-C9AA-4C1C-B235-25CD29507C8F}" type="slidenum">
              <a:rPr lang="en-US"/>
              <a:pPr fontAlgn="base">
                <a:spcBef>
                  <a:spcPct val="0"/>
                </a:spcBef>
                <a:spcAft>
                  <a:spcPct val="0"/>
                </a:spcAft>
                <a:defRPr/>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noFill/>
          <a:ln>
            <a:solidFill>
              <a:srgbClr val="000000"/>
            </a:solidFill>
            <a:miter lim="800000"/>
            <a:headEnd/>
            <a:tailEnd/>
          </a:ln>
        </p:spPr>
      </p:sp>
      <p:sp>
        <p:nvSpPr>
          <p:cNvPr id="3174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smtClean="0"/>
              <a:t>Lord North was a new prime minister in England.  He proposed the Tea Act, which led to one of the earliest organized political protest by American women.  Women and men alike agreed to boycott tea.  Even though the tea from the British East India Company was cheaper than smuggled Dutch tea, colonists continued to smuggle Dutch tea, or made their own “liberty tea” out of dried raspberry or currant leaves. Also, about 70 men from Boston (Bostonians) dumped shiploads of British tea into the Boston Harbor, which furious Parliament and British officials</a:t>
            </a:r>
          </a:p>
          <a:p>
            <a:pPr eaLnBrk="1" hangingPunct="1"/>
            <a:endParaRPr lang="en-US" smtClean="0"/>
          </a:p>
        </p:txBody>
      </p:sp>
      <p:sp>
        <p:nvSpPr>
          <p:cNvPr id="4" name="Slide Number Placeholder 3"/>
          <p:cNvSpPr>
            <a:spLocks noGrp="1"/>
          </p:cNvSpPr>
          <p:nvPr>
            <p:ph type="sldNum" sz="quarter" idx="5"/>
          </p:nvPr>
        </p:nvSpPr>
        <p:spPr/>
        <p:txBody>
          <a:bodyPr/>
          <a:lstStyle/>
          <a:p>
            <a:pPr>
              <a:defRPr/>
            </a:pPr>
            <a:fld id="{18EAE0AF-5C86-46AB-832A-C4540958DEB8}" type="slidenum">
              <a:rPr lang="en-US" smtClean="0"/>
              <a:pPr>
                <a:defRPr/>
              </a:pPr>
              <a:t>9</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p:cNvSpPr>
          <p:nvPr>
            <p:ph type="sldImg"/>
          </p:nvPr>
        </p:nvSpPr>
        <p:spPr bwMode="auto">
          <a:noFill/>
          <a:ln>
            <a:solidFill>
              <a:srgbClr val="000000"/>
            </a:solidFill>
            <a:miter lim="800000"/>
            <a:headEnd/>
            <a:tailEnd/>
          </a:ln>
        </p:spPr>
      </p:sp>
      <p:sp>
        <p:nvSpPr>
          <p:cNvPr id="3379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smtClean="0"/>
              <a:t>The intolerable Acts were called the Coercive Acts by the colonists, because they were a series of laws passed to punish the colonies.  It was Parliament’s response to colonial protest. The laws closed the port of Boston, removed the power of self-government in Massachusetts, and added more rules for quartering soldiers </a:t>
            </a:r>
          </a:p>
        </p:txBody>
      </p:sp>
      <p:sp>
        <p:nvSpPr>
          <p:cNvPr id="4" name="Slide Number Placeholder 3"/>
          <p:cNvSpPr>
            <a:spLocks noGrp="1"/>
          </p:cNvSpPr>
          <p:nvPr>
            <p:ph type="sldNum" sz="quarter" idx="5"/>
          </p:nvPr>
        </p:nvSpPr>
        <p:spPr/>
        <p:txBody>
          <a:bodyPr/>
          <a:lstStyle/>
          <a:p>
            <a:pPr>
              <a:defRPr/>
            </a:pPr>
            <a:fld id="{B24BDEEC-5588-4B5B-B1E0-D6475C9A020D}" type="slidenum">
              <a:rPr lang="en-US" smtClean="0"/>
              <a:pPr>
                <a:defRPr/>
              </a:pPr>
              <a:t>10</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p:cNvSpPr>
            <a:spLocks noGrp="1" noRot="1" noChangeAspect="1"/>
          </p:cNvSpPr>
          <p:nvPr>
            <p:ph type="sldImg"/>
          </p:nvPr>
        </p:nvSpPr>
        <p:spPr bwMode="auto">
          <a:noFill/>
          <a:ln>
            <a:solidFill>
              <a:srgbClr val="000000"/>
            </a:solidFill>
            <a:miter lim="800000"/>
            <a:headEnd/>
            <a:tailEnd/>
          </a:ln>
        </p:spPr>
      </p:sp>
      <p:sp>
        <p:nvSpPr>
          <p:cNvPr id="3584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smtClean="0"/>
              <a:t>1</a:t>
            </a:r>
            <a:r>
              <a:rPr lang="en-US" baseline="30000" smtClean="0"/>
              <a:t>st</a:t>
            </a:r>
            <a:r>
              <a:rPr lang="en-US" smtClean="0"/>
              <a:t> continental congress met in Philadelphia – united colonists as “Americans” – Men also agreed to continue boycotting British goods and stop exports to Britain. In addition, the 1</a:t>
            </a:r>
            <a:r>
              <a:rPr lang="en-US" baseline="30000" smtClean="0"/>
              <a:t>st</a:t>
            </a:r>
            <a:r>
              <a:rPr lang="en-US" smtClean="0"/>
              <a:t> con.cong. Established a force of minutemen -- colonial soldiers who would be  ready to resist a British attack with a short notice</a:t>
            </a:r>
          </a:p>
          <a:p>
            <a:pPr eaLnBrk="1" hangingPunct="1"/>
            <a:endParaRPr lang="en-US" smtClean="0"/>
          </a:p>
          <a:p>
            <a:pPr eaLnBrk="1" hangingPunct="1"/>
            <a:r>
              <a:rPr lang="en-US" smtClean="0"/>
              <a:t>2</a:t>
            </a:r>
            <a:r>
              <a:rPr lang="en-US" baseline="30000" smtClean="0"/>
              <a:t>nd</a:t>
            </a:r>
            <a:r>
              <a:rPr lang="en-US" smtClean="0"/>
              <a:t> Cont. Cong met in Philadelphia – they formed the Continental Army and named George Washington as commander in Chief – they also wrote the Olive Branch Petition and sent it to the King of England – basically, this document just begged the king to reach a peaceful resolution – many delegates did not want to separate from Britain and hoped for some type of agreement that would appease both colonists and Parliament.  All delegates rejected Parliament’s authority to tax the colonies: but only a few wanted independence</a:t>
            </a:r>
          </a:p>
          <a:p>
            <a:pPr eaLnBrk="1" hangingPunct="1"/>
            <a:endParaRPr lang="en-US" smtClean="0"/>
          </a:p>
        </p:txBody>
      </p:sp>
      <p:sp>
        <p:nvSpPr>
          <p:cNvPr id="4" name="Slide Number Placeholder 3"/>
          <p:cNvSpPr>
            <a:spLocks noGrp="1"/>
          </p:cNvSpPr>
          <p:nvPr>
            <p:ph type="sldNum" sz="quarter" idx="5"/>
          </p:nvPr>
        </p:nvSpPr>
        <p:spPr/>
        <p:txBody>
          <a:bodyPr/>
          <a:lstStyle/>
          <a:p>
            <a:pPr>
              <a:defRPr/>
            </a:pPr>
            <a:fld id="{07BEBFAE-8C5A-40CA-AADE-07EFFC8B1247}" type="slidenum">
              <a:rPr lang="en-US" smtClean="0"/>
              <a:pPr>
                <a:defRPr/>
              </a:pPr>
              <a:t>11</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p:cNvSpPr>
          <p:nvPr>
            <p:ph type="sldImg"/>
          </p:nvPr>
        </p:nvSpPr>
        <p:spPr bwMode="auto">
          <a:noFill/>
          <a:ln>
            <a:solidFill>
              <a:srgbClr val="000000"/>
            </a:solidFill>
            <a:miter lim="800000"/>
            <a:headEnd/>
            <a:tailEnd/>
          </a:ln>
        </p:spPr>
      </p:sp>
      <p:sp>
        <p:nvSpPr>
          <p:cNvPr id="37890"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The Battle at Concord is important and the phrase the “the shot heard ‘round the world” symbolizes the battles importance. Minutement in Massachusetts were preparing for battle, which made British soldiers nervous.  Finally, in April 1775, King George II ordered the British leader to arrest colonial leaders – Samuel Adams and John Hancock.  The King also ordered the soldiers to steal the colonists’ gunpowder, which was stored in Concord.  British soldiers in Boston headed towards Concord to take t he gunpowder.  However, the alarm riders spread the news.  Paul Revere is the most well-known alarm rider; he was the only alarm rider captured that night in April.  The Minuetemen were ready for the British soldiers at Lexington, but were so out numbered that they were ordered to leave.  British killed 8 men and then headed for Concord.  The Minutemen were ready and actually defended their gunpowder and the British soldiers retreated.  Significant: First shots of the Revolutionary war and because the colonists realized that they could compete with the British </a:t>
            </a:r>
          </a:p>
        </p:txBody>
      </p:sp>
      <p:sp>
        <p:nvSpPr>
          <p:cNvPr id="4" name="Slide Number Placeholder 3"/>
          <p:cNvSpPr>
            <a:spLocks noGrp="1"/>
          </p:cNvSpPr>
          <p:nvPr>
            <p:ph type="sldNum" sz="quarter" idx="5"/>
          </p:nvPr>
        </p:nvSpPr>
        <p:spPr/>
        <p:txBody>
          <a:bodyPr/>
          <a:lstStyle/>
          <a:p>
            <a:pPr>
              <a:defRPr/>
            </a:pPr>
            <a:fld id="{47BFD22D-5CAD-4F0E-A083-58EEAAC0B8C1}" type="slidenum">
              <a:rPr lang="en-US" smtClean="0"/>
              <a:pPr>
                <a:defRPr/>
              </a:pPr>
              <a:t>12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Picture 3" descr="Swirl.png"/>
          <p:cNvPicPr>
            <a:picLocks noChangeAspect="1"/>
          </p:cNvPicPr>
          <p:nvPr userDrawn="1"/>
        </p:nvPicPr>
        <p:blipFill>
          <a:blip r:embed="rId3"/>
          <a:srcRect/>
          <a:stretch>
            <a:fillRect/>
          </a:stretch>
        </p:blipFill>
        <p:spPr bwMode="auto">
          <a:xfrm>
            <a:off x="0" y="912813"/>
            <a:ext cx="9144000" cy="3201987"/>
          </a:xfrm>
          <a:prstGeom prst="rect">
            <a:avLst/>
          </a:prstGeom>
          <a:noFill/>
          <a:ln w="9525">
            <a:noFill/>
            <a:miter lim="800000"/>
            <a:headEnd/>
            <a:tailEnd/>
          </a:ln>
        </p:spPr>
      </p:pic>
      <p:sp>
        <p:nvSpPr>
          <p:cNvPr id="2" name="Title 1"/>
          <p:cNvSpPr>
            <a:spLocks noGrp="1"/>
          </p:cNvSpPr>
          <p:nvPr>
            <p:ph type="ctrTitle"/>
          </p:nvPr>
        </p:nvSpPr>
        <p:spPr>
          <a:xfrm>
            <a:off x="730250" y="1905000"/>
            <a:ext cx="7681913" cy="1523495"/>
          </a:xfrm>
        </p:spPr>
        <p:txBody>
          <a:bodyPr>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730249" y="4344988"/>
            <a:ext cx="7681913"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3_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0" y="6238875"/>
            <a:ext cx="9144001" cy="619125"/>
          </a:xfrm>
          <a:solidFill>
            <a:srgbClr val="FFFF99"/>
          </a:solidFill>
        </p:spPr>
        <p:txBody>
          <a:bodyPr lIns="152394" tIns="76197" rIns="152394" bIns="76197" anchor="b">
            <a:noAutofit/>
          </a:bodyPr>
          <a:lstStyle>
            <a:lvl1pPr algn="r">
              <a:buFont typeface="Arial" pitchFamily="34" charset="0"/>
              <a:buNone/>
              <a:defRPr>
                <a:solidFill>
                  <a:srgbClr val="000000"/>
                </a:solidFill>
                <a:effectLst/>
                <a:latin typeface="+mj-lt"/>
              </a:defRPr>
            </a:lvl1pPr>
          </a:lstStyle>
          <a:p>
            <a:pPr lvl="0"/>
            <a:r>
              <a:rPr lang="en-US" smtClean="0"/>
              <a:t>Click to edit Master text styles</a:t>
            </a: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Demo, Video etc. &quot;special&quot; slides">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pic>
        <p:nvPicPr>
          <p:cNvPr id="5" name="Picture 4" descr="Swirl.png"/>
          <p:cNvPicPr>
            <a:picLocks noChangeAspect="1"/>
          </p:cNvPicPr>
          <p:nvPr userDrawn="1"/>
        </p:nvPicPr>
        <p:blipFill>
          <a:blip r:embed="rId3"/>
          <a:srcRect/>
          <a:stretch>
            <a:fillRect/>
          </a:stretch>
        </p:blipFill>
        <p:spPr bwMode="auto">
          <a:xfrm>
            <a:off x="0" y="1143000"/>
            <a:ext cx="9144000" cy="3201988"/>
          </a:xfrm>
          <a:prstGeom prst="rect">
            <a:avLst/>
          </a:prstGeom>
          <a:noFill/>
          <a:ln w="9525">
            <a:noFill/>
            <a:miter lim="800000"/>
            <a:headEnd/>
            <a:tailEnd/>
          </a:ln>
        </p:spPr>
      </p:pic>
      <p:sp>
        <p:nvSpPr>
          <p:cNvPr id="2" name="Title 1"/>
          <p:cNvSpPr>
            <a:spLocks noGrp="1"/>
          </p:cNvSpPr>
          <p:nvPr>
            <p:ph type="ctrTitle"/>
          </p:nvPr>
        </p:nvSpPr>
        <p:spPr>
          <a:xfrm>
            <a:off x="1369219" y="649805"/>
            <a:ext cx="7043208" cy="1523494"/>
          </a:xfrm>
        </p:spPr>
        <p:txBody>
          <a:bodyPr anchor="ctr" anchorCtr="0">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368955" y="4344988"/>
            <a:ext cx="7043208"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p:nvPr>
        </p:nvSpPr>
        <p:spPr>
          <a:xfrm>
            <a:off x="722049" y="2355850"/>
            <a:ext cx="7690114" cy="1384994"/>
          </a:xfrm>
        </p:spPr>
        <p:txBody>
          <a:bodyPr>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kumimoji="0" lang="en-US" sz="10000" b="1" i="1" u="none" strike="noStrike" kern="1200" cap="none" spc="-642" normalizeH="0" baseline="0" noProof="0" dirty="0" smtClean="0">
                <a:ln w="11430"/>
                <a:gradFill>
                  <a:gsLst>
                    <a:gs pos="0">
                      <a:srgbClr val="FF9929">
                        <a:lumMod val="20000"/>
                        <a:lumOff val="80000"/>
                      </a:srgbClr>
                    </a:gs>
                    <a:gs pos="28000">
                      <a:srgbClr val="F8F57B"/>
                    </a:gs>
                    <a:gs pos="62000">
                      <a:srgbClr val="D5B953"/>
                    </a:gs>
                    <a:gs pos="88000">
                      <a:srgbClr val="D1943B"/>
                    </a:gs>
                  </a:gsLst>
                  <a:lin ang="5400000"/>
                </a:gradFill>
                <a:effectLst>
                  <a:outerShdw blurRad="50800" dist="39000" dir="5460000" algn="tl">
                    <a:srgbClr val="000000">
                      <a:alpha val="38000"/>
                    </a:srgbClr>
                  </a:outerShdw>
                </a:effectLst>
                <a:uLnTx/>
                <a:uFillTx/>
                <a:latin typeface="+mn-lt"/>
                <a:ea typeface="+mn-ea"/>
                <a:cs typeface="+mn-cs"/>
              </a:defRPr>
            </a:lvl1pPr>
          </a:lstStyle>
          <a:p>
            <a:pPr lvl="0"/>
            <a:r>
              <a:rPr lang="en-US" dirty="0" smtClean="0"/>
              <a:t>Click to edit Master text styles</a:t>
            </a:r>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5162"/>
          </a:xfrm>
        </p:spPr>
        <p:txBody>
          <a:bodyPr/>
          <a:lstStyle/>
          <a:p>
            <a:r>
              <a:rPr lang="en-US"/>
              <a:t>Click to edit Master title style</a:t>
            </a:r>
          </a:p>
        </p:txBody>
      </p:sp>
      <p:sp>
        <p:nvSpPr>
          <p:cNvPr id="3" name="Table Placeholder 2"/>
          <p:cNvSpPr>
            <a:spLocks noGrp="1"/>
          </p:cNvSpPr>
          <p:nvPr>
            <p:ph type="tbl" idx="1"/>
          </p:nvPr>
        </p:nvSpPr>
        <p:spPr>
          <a:xfrm>
            <a:off x="381000" y="1412875"/>
            <a:ext cx="8382000" cy="2135188"/>
          </a:xfrm>
        </p:spPr>
        <p:txBody>
          <a:bodyPr/>
          <a:lstStyle/>
          <a:p>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722313" y="1905000"/>
            <a:ext cx="8040688" cy="2133600"/>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pic>
        <p:nvPicPr>
          <p:cNvPr id="5" name="Picture 4" descr="Swirl.png"/>
          <p:cNvPicPr>
            <a:picLocks noChangeAspect="1"/>
          </p:cNvPicPr>
          <p:nvPr userDrawn="1"/>
        </p:nvPicPr>
        <p:blipFill>
          <a:blip r:embed="rId3"/>
          <a:srcRect/>
          <a:stretch>
            <a:fillRect/>
          </a:stretch>
        </p:blipFill>
        <p:spPr bwMode="auto">
          <a:xfrm>
            <a:off x="0" y="1143000"/>
            <a:ext cx="9144000" cy="3201988"/>
          </a:xfrm>
          <a:prstGeom prst="rect">
            <a:avLst/>
          </a:prstGeom>
          <a:noFill/>
          <a:ln w="9525">
            <a:noFill/>
            <a:miter lim="800000"/>
            <a:headEnd/>
            <a:tailEnd/>
          </a:ln>
        </p:spPr>
      </p:pic>
      <p:sp>
        <p:nvSpPr>
          <p:cNvPr id="2" name="Title 1"/>
          <p:cNvSpPr>
            <a:spLocks noGrp="1"/>
          </p:cNvSpPr>
          <p:nvPr>
            <p:ph type="ctrTitle"/>
          </p:nvPr>
        </p:nvSpPr>
        <p:spPr>
          <a:xfrm>
            <a:off x="1369219" y="649805"/>
            <a:ext cx="7043208" cy="1523494"/>
          </a:xfrm>
        </p:spPr>
        <p:txBody>
          <a:bodyPr anchor="ctr" anchorCtr="0">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368955" y="4344988"/>
            <a:ext cx="7043208"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p:nvPr>
        </p:nvSpPr>
        <p:spPr>
          <a:xfrm>
            <a:off x="722049" y="2355850"/>
            <a:ext cx="7690114" cy="1384994"/>
          </a:xfrm>
        </p:spPr>
        <p:txBody>
          <a:bodyPr>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kumimoji="0" lang="en-US" sz="10000" b="1" i="1" u="none" strike="noStrike" kern="1200" cap="none" spc="-642" normalizeH="0" baseline="0" noProof="0" dirty="0" smtClean="0">
                <a:ln w="11430"/>
                <a:gradFill>
                  <a:gsLst>
                    <a:gs pos="0">
                      <a:srgbClr val="FF9929">
                        <a:lumMod val="20000"/>
                        <a:lumOff val="80000"/>
                      </a:srgbClr>
                    </a:gs>
                    <a:gs pos="28000">
                      <a:srgbClr val="F8F57B"/>
                    </a:gs>
                    <a:gs pos="62000">
                      <a:srgbClr val="D5B953"/>
                    </a:gs>
                    <a:gs pos="88000">
                      <a:srgbClr val="D1943B"/>
                    </a:gs>
                  </a:gsLst>
                  <a:lin ang="5400000"/>
                </a:gradFill>
                <a:effectLst>
                  <a:outerShdw blurRad="50800" dist="39000" dir="5460000" algn="tl">
                    <a:srgbClr val="000000">
                      <a:alpha val="38000"/>
                    </a:srgbClr>
                  </a:outerShdw>
                </a:effectLst>
                <a:uLnTx/>
                <a:uFillTx/>
                <a:latin typeface="+mn-lt"/>
                <a:ea typeface="+mn-ea"/>
                <a:cs typeface="+mn-cs"/>
              </a:defRPr>
            </a:lvl1pPr>
          </a:lstStyle>
          <a:p>
            <a:pPr lvl="0"/>
            <a:r>
              <a:rPr lang="en-US" dirty="0" smtClean="0"/>
              <a:t>Click to edit Master text styles</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381000" y="1412875"/>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theme" Target="../theme/theme2.xml"/><Relationship Id="rId1" Type="http://schemas.openxmlformats.org/officeDocument/2006/relationships/slideLayout" Target="../slideLayouts/slideLayout14.xml"/><Relationship Id="rId4" Type="http://schemas.openxmlformats.org/officeDocument/2006/relationships/image" Target="../media/image6.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5">
            <a:lum/>
          </a:blip>
          <a:srcRect/>
          <a:stretch>
            <a:fillRect l="-1000" r="-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5162"/>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1027" name="Text Placeholder 2"/>
          <p:cNvSpPr>
            <a:spLocks noGrp="1"/>
          </p:cNvSpPr>
          <p:nvPr>
            <p:ph type="body" idx="1"/>
          </p:nvPr>
        </p:nvSpPr>
        <p:spPr bwMode="auto">
          <a:xfrm>
            <a:off x="381000" y="1412875"/>
            <a:ext cx="8382000" cy="2135188"/>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dk1" tx1="lt1" bg2="dk2" tx2="lt2" accent1="accent1" accent2="accent2" accent3="accent3" accent4="accent4" accent5="accent5" accent6="accent6" hlink="hlink" folHlink="folHlink"/>
  <p:sldLayoutIdLst>
    <p:sldLayoutId id="2147483689" r:id="rId1"/>
    <p:sldLayoutId id="2147483690" r:id="rId2"/>
    <p:sldLayoutId id="2147483681" r:id="rId3"/>
    <p:sldLayoutId id="2147483682" r:id="rId4"/>
    <p:sldLayoutId id="2147483683" r:id="rId5"/>
    <p:sldLayoutId id="2147483684" r:id="rId6"/>
    <p:sldLayoutId id="2147483685" r:id="rId7"/>
    <p:sldLayoutId id="2147483686" r:id="rId8"/>
    <p:sldLayoutId id="2147483691" r:id="rId9"/>
    <p:sldLayoutId id="2147483692" r:id="rId10"/>
    <p:sldLayoutId id="2147483693" r:id="rId11"/>
    <p:sldLayoutId id="2147483694" r:id="rId12"/>
    <p:sldLayoutId id="2147483688" r:id="rId13"/>
  </p:sldLayoutIdLst>
  <p:transition>
    <p:fade/>
  </p:transition>
  <p:txStyles>
    <p:titleStyle>
      <a:lvl1pPr algn="l" defTabSz="912813" rtl="0" eaLnBrk="0" fontAlgn="base" hangingPunct="0">
        <a:lnSpc>
          <a:spcPct val="90000"/>
        </a:lnSpc>
        <a:spcBef>
          <a:spcPct val="0"/>
        </a:spcBef>
        <a:spcAft>
          <a:spcPct val="0"/>
        </a:spcAft>
        <a:defRPr lang="en-US" sz="4800" kern="1200" spc="-150" dirty="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ea typeface="+mn-ea"/>
          <a:cs typeface="Arial" charset="0"/>
        </a:defRPr>
      </a:lvl1pPr>
      <a:lvl2pPr algn="l" defTabSz="912813" rtl="0" eaLnBrk="0" fontAlgn="base" hangingPunct="0">
        <a:lnSpc>
          <a:spcPct val="90000"/>
        </a:lnSpc>
        <a:spcBef>
          <a:spcPct val="0"/>
        </a:spcBef>
        <a:spcAft>
          <a:spcPct val="0"/>
        </a:spcAft>
        <a:defRPr sz="4800">
          <a:solidFill>
            <a:schemeClr val="tx1"/>
          </a:solidFill>
          <a:latin typeface="Calibri" pitchFamily="34" charset="0"/>
          <a:cs typeface="Arial" charset="0"/>
        </a:defRPr>
      </a:lvl2pPr>
      <a:lvl3pPr algn="l" defTabSz="912813" rtl="0" eaLnBrk="0" fontAlgn="base" hangingPunct="0">
        <a:lnSpc>
          <a:spcPct val="90000"/>
        </a:lnSpc>
        <a:spcBef>
          <a:spcPct val="0"/>
        </a:spcBef>
        <a:spcAft>
          <a:spcPct val="0"/>
        </a:spcAft>
        <a:defRPr sz="4800">
          <a:solidFill>
            <a:schemeClr val="tx1"/>
          </a:solidFill>
          <a:latin typeface="Calibri" pitchFamily="34" charset="0"/>
          <a:cs typeface="Arial" charset="0"/>
        </a:defRPr>
      </a:lvl3pPr>
      <a:lvl4pPr algn="l" defTabSz="912813" rtl="0" eaLnBrk="0" fontAlgn="base" hangingPunct="0">
        <a:lnSpc>
          <a:spcPct val="90000"/>
        </a:lnSpc>
        <a:spcBef>
          <a:spcPct val="0"/>
        </a:spcBef>
        <a:spcAft>
          <a:spcPct val="0"/>
        </a:spcAft>
        <a:defRPr sz="4800">
          <a:solidFill>
            <a:schemeClr val="tx1"/>
          </a:solidFill>
          <a:latin typeface="Calibri" pitchFamily="34" charset="0"/>
          <a:cs typeface="Arial" charset="0"/>
        </a:defRPr>
      </a:lvl4pPr>
      <a:lvl5pPr algn="l" defTabSz="912813" rtl="0" eaLnBrk="0" fontAlgn="base" hangingPunct="0">
        <a:lnSpc>
          <a:spcPct val="90000"/>
        </a:lnSpc>
        <a:spcBef>
          <a:spcPct val="0"/>
        </a:spcBef>
        <a:spcAft>
          <a:spcPct val="0"/>
        </a:spcAft>
        <a:defRPr sz="4800">
          <a:solidFill>
            <a:schemeClr val="tx1"/>
          </a:solidFill>
          <a:latin typeface="Calibri" pitchFamily="34" charset="0"/>
          <a:cs typeface="Arial" charset="0"/>
        </a:defRPr>
      </a:lvl5pPr>
      <a:lvl6pPr marL="457200" algn="l" defTabSz="912813" rtl="0" fontAlgn="base">
        <a:lnSpc>
          <a:spcPct val="90000"/>
        </a:lnSpc>
        <a:spcBef>
          <a:spcPct val="0"/>
        </a:spcBef>
        <a:spcAft>
          <a:spcPct val="0"/>
        </a:spcAft>
        <a:defRPr sz="4800">
          <a:solidFill>
            <a:schemeClr val="tx1"/>
          </a:solidFill>
          <a:latin typeface="Calibri" pitchFamily="34" charset="0"/>
          <a:cs typeface="Arial" charset="0"/>
        </a:defRPr>
      </a:lvl6pPr>
      <a:lvl7pPr marL="914400" algn="l" defTabSz="912813" rtl="0" fontAlgn="base">
        <a:lnSpc>
          <a:spcPct val="90000"/>
        </a:lnSpc>
        <a:spcBef>
          <a:spcPct val="0"/>
        </a:spcBef>
        <a:spcAft>
          <a:spcPct val="0"/>
        </a:spcAft>
        <a:defRPr sz="4800">
          <a:solidFill>
            <a:schemeClr val="tx1"/>
          </a:solidFill>
          <a:latin typeface="Calibri" pitchFamily="34" charset="0"/>
          <a:cs typeface="Arial" charset="0"/>
        </a:defRPr>
      </a:lvl7pPr>
      <a:lvl8pPr marL="1371600" algn="l" defTabSz="912813" rtl="0" fontAlgn="base">
        <a:lnSpc>
          <a:spcPct val="90000"/>
        </a:lnSpc>
        <a:spcBef>
          <a:spcPct val="0"/>
        </a:spcBef>
        <a:spcAft>
          <a:spcPct val="0"/>
        </a:spcAft>
        <a:defRPr sz="4800">
          <a:solidFill>
            <a:schemeClr val="tx1"/>
          </a:solidFill>
          <a:latin typeface="Calibri" pitchFamily="34" charset="0"/>
          <a:cs typeface="Arial" charset="0"/>
        </a:defRPr>
      </a:lvl8pPr>
      <a:lvl9pPr marL="1828800" algn="l" defTabSz="912813" rtl="0" fontAlgn="base">
        <a:lnSpc>
          <a:spcPct val="90000"/>
        </a:lnSpc>
        <a:spcBef>
          <a:spcPct val="0"/>
        </a:spcBef>
        <a:spcAft>
          <a:spcPct val="0"/>
        </a:spcAft>
        <a:defRPr sz="4800">
          <a:solidFill>
            <a:schemeClr val="tx1"/>
          </a:solidFill>
          <a:latin typeface="Calibri" pitchFamily="34" charset="0"/>
          <a:cs typeface="Arial" charset="0"/>
        </a:defRPr>
      </a:lvl9pPr>
    </p:titleStyle>
    <p:bodyStyle>
      <a:lvl1pPr marL="396875" indent="-396875" algn="l" defTabSz="912813" rtl="0" eaLnBrk="0" fontAlgn="base" hangingPunct="0">
        <a:lnSpc>
          <a:spcPct val="90000"/>
        </a:lnSpc>
        <a:spcBef>
          <a:spcPct val="20000"/>
        </a:spcBef>
        <a:spcAft>
          <a:spcPct val="0"/>
        </a:spcAft>
        <a:buBlip>
          <a:blip r:embed="rId16"/>
        </a:buBlip>
        <a:defRPr sz="3200" kern="1200">
          <a:solidFill>
            <a:schemeClr val="tx1"/>
          </a:solidFill>
          <a:latin typeface="+mn-lt"/>
          <a:ea typeface="+mn-ea"/>
          <a:cs typeface="+mn-cs"/>
        </a:defRPr>
      </a:lvl1pPr>
      <a:lvl2pPr marL="914400" indent="-396875" algn="l" defTabSz="912813" rtl="0" eaLnBrk="0" fontAlgn="base" hangingPunct="0">
        <a:lnSpc>
          <a:spcPct val="90000"/>
        </a:lnSpc>
        <a:spcBef>
          <a:spcPct val="20000"/>
        </a:spcBef>
        <a:spcAft>
          <a:spcPct val="0"/>
        </a:spcAft>
        <a:buBlip>
          <a:blip r:embed="rId17"/>
        </a:buBlip>
        <a:defRPr sz="2800" kern="1200">
          <a:solidFill>
            <a:schemeClr val="tx1"/>
          </a:solidFill>
          <a:latin typeface="+mn-lt"/>
          <a:ea typeface="+mn-ea"/>
          <a:cs typeface="+mn-cs"/>
        </a:defRPr>
      </a:lvl2pPr>
      <a:lvl3pPr marL="1258888" indent="-344488" algn="l" defTabSz="912813" rtl="0" eaLnBrk="0" fontAlgn="base" hangingPunct="0">
        <a:lnSpc>
          <a:spcPct val="90000"/>
        </a:lnSpc>
        <a:spcBef>
          <a:spcPct val="20000"/>
        </a:spcBef>
        <a:spcAft>
          <a:spcPct val="0"/>
        </a:spcAft>
        <a:buBlip>
          <a:blip r:embed="rId17"/>
        </a:buBlip>
        <a:defRPr sz="2400" kern="1200">
          <a:solidFill>
            <a:schemeClr val="tx1"/>
          </a:solidFill>
          <a:latin typeface="+mn-lt"/>
          <a:ea typeface="+mn-ea"/>
          <a:cs typeface="+mn-cs"/>
        </a:defRPr>
      </a:lvl3pPr>
      <a:lvl4pPr marL="1604963" indent="-346075" algn="l" defTabSz="912813" rtl="0" eaLnBrk="0" fontAlgn="base" hangingPunct="0">
        <a:lnSpc>
          <a:spcPct val="90000"/>
        </a:lnSpc>
        <a:spcBef>
          <a:spcPct val="20000"/>
        </a:spcBef>
        <a:spcAft>
          <a:spcPct val="0"/>
        </a:spcAft>
        <a:buBlip>
          <a:blip r:embed="rId17"/>
        </a:buBlip>
        <a:defRPr sz="2400" kern="1200">
          <a:solidFill>
            <a:schemeClr val="tx1"/>
          </a:solidFill>
          <a:latin typeface="+mn-lt"/>
          <a:ea typeface="+mn-ea"/>
          <a:cs typeface="+mn-cs"/>
        </a:defRPr>
      </a:lvl4pPr>
      <a:lvl5pPr marL="1941513" indent="-336550" algn="l" defTabSz="912813" rtl="0" eaLnBrk="0" fontAlgn="base" hangingPunct="0">
        <a:lnSpc>
          <a:spcPct val="90000"/>
        </a:lnSpc>
        <a:spcBef>
          <a:spcPct val="20000"/>
        </a:spcBef>
        <a:spcAft>
          <a:spcPct val="0"/>
        </a:spcAft>
        <a:buBlip>
          <a:blip r:embed="rId17"/>
        </a:buBlip>
        <a:defRPr sz="2400" kern="1200">
          <a:solidFill>
            <a:schemeClr val="tx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l="-1000" r="-1000"/>
          </a:stretch>
        </a:blipFill>
        <a:effectLst/>
      </p:bgPr>
    </p:bg>
    <p:spTree>
      <p:nvGrpSpPr>
        <p:cNvPr id="1" name=""/>
        <p:cNvGrpSpPr/>
        <p:nvPr/>
      </p:nvGrpSpPr>
      <p:grpSpPr>
        <a:xfrm>
          <a:off x="0" y="0"/>
          <a:ext cx="0" cy="0"/>
          <a:chOff x="0" y="0"/>
          <a:chExt cx="0" cy="0"/>
        </a:xfrm>
      </p:grpSpPr>
      <p:pic>
        <p:nvPicPr>
          <p:cNvPr id="14338" name="Picture 3" descr="white rectangle.png"/>
          <p:cNvPicPr>
            <a:picLocks noChangeAspect="1"/>
          </p:cNvPicPr>
          <p:nvPr/>
        </p:nvPicPr>
        <p:blipFill>
          <a:blip r:embed="rId4"/>
          <a:srcRect b="10452"/>
          <a:stretch>
            <a:fillRect/>
          </a:stretch>
        </p:blipFill>
        <p:spPr bwMode="auto">
          <a:xfrm>
            <a:off x="0" y="1300163"/>
            <a:ext cx="9144000" cy="5557837"/>
          </a:xfrm>
          <a:prstGeom prst="rect">
            <a:avLst/>
          </a:prstGeom>
          <a:noFill/>
          <a:ln w="9525">
            <a:noFill/>
            <a:miter lim="800000"/>
            <a:headEnd/>
            <a:tailEnd/>
          </a:ln>
        </p:spPr>
      </p:pic>
      <p:sp>
        <p:nvSpPr>
          <p:cNvPr id="2" name="Title Placeholder 1"/>
          <p:cNvSpPr>
            <a:spLocks noGrp="1"/>
          </p:cNvSpPr>
          <p:nvPr>
            <p:ph type="title"/>
          </p:nvPr>
        </p:nvSpPr>
        <p:spPr>
          <a:xfrm>
            <a:off x="381000" y="230188"/>
            <a:ext cx="8382000" cy="665162"/>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14340" name="Text Placeholder 2"/>
          <p:cNvSpPr>
            <a:spLocks noGrp="1"/>
          </p:cNvSpPr>
          <p:nvPr>
            <p:ph type="body" idx="1"/>
          </p:nvPr>
        </p:nvSpPr>
        <p:spPr bwMode="auto">
          <a:xfrm>
            <a:off x="722313" y="1905000"/>
            <a:ext cx="8040687" cy="2108200"/>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687" r:id="rId1"/>
  </p:sldLayoutIdLst>
  <p:transition>
    <p:fade/>
  </p:transition>
  <p:txStyles>
    <p:titleStyle>
      <a:lvl1pPr algn="l" defTabSz="912813" rtl="0" eaLnBrk="0" fontAlgn="base" hangingPunct="0">
        <a:lnSpc>
          <a:spcPct val="90000"/>
        </a:lnSpc>
        <a:spcBef>
          <a:spcPct val="0"/>
        </a:spcBef>
        <a:spcAft>
          <a:spcPct val="0"/>
        </a:spcAft>
        <a:defRPr lang="en-US" sz="4800" kern="1200" spc="-125" dirty="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ea typeface="+mn-ea"/>
          <a:cs typeface="Arial" charset="0"/>
        </a:defRPr>
      </a:lvl1pPr>
      <a:lvl2pPr algn="l" defTabSz="912813" rtl="0" eaLnBrk="0" fontAlgn="base" hangingPunct="0">
        <a:lnSpc>
          <a:spcPct val="90000"/>
        </a:lnSpc>
        <a:spcBef>
          <a:spcPct val="0"/>
        </a:spcBef>
        <a:spcAft>
          <a:spcPct val="0"/>
        </a:spcAft>
        <a:defRPr sz="4800">
          <a:solidFill>
            <a:schemeClr val="tx1"/>
          </a:solidFill>
          <a:latin typeface="Calibri" pitchFamily="34" charset="0"/>
          <a:cs typeface="Arial" charset="0"/>
        </a:defRPr>
      </a:lvl2pPr>
      <a:lvl3pPr algn="l" defTabSz="912813" rtl="0" eaLnBrk="0" fontAlgn="base" hangingPunct="0">
        <a:lnSpc>
          <a:spcPct val="90000"/>
        </a:lnSpc>
        <a:spcBef>
          <a:spcPct val="0"/>
        </a:spcBef>
        <a:spcAft>
          <a:spcPct val="0"/>
        </a:spcAft>
        <a:defRPr sz="4800">
          <a:solidFill>
            <a:schemeClr val="tx1"/>
          </a:solidFill>
          <a:latin typeface="Calibri" pitchFamily="34" charset="0"/>
          <a:cs typeface="Arial" charset="0"/>
        </a:defRPr>
      </a:lvl3pPr>
      <a:lvl4pPr algn="l" defTabSz="912813" rtl="0" eaLnBrk="0" fontAlgn="base" hangingPunct="0">
        <a:lnSpc>
          <a:spcPct val="90000"/>
        </a:lnSpc>
        <a:spcBef>
          <a:spcPct val="0"/>
        </a:spcBef>
        <a:spcAft>
          <a:spcPct val="0"/>
        </a:spcAft>
        <a:defRPr sz="4800">
          <a:solidFill>
            <a:schemeClr val="tx1"/>
          </a:solidFill>
          <a:latin typeface="Calibri" pitchFamily="34" charset="0"/>
          <a:cs typeface="Arial" charset="0"/>
        </a:defRPr>
      </a:lvl4pPr>
      <a:lvl5pPr algn="l" defTabSz="912813" rtl="0" eaLnBrk="0" fontAlgn="base" hangingPunct="0">
        <a:lnSpc>
          <a:spcPct val="90000"/>
        </a:lnSpc>
        <a:spcBef>
          <a:spcPct val="0"/>
        </a:spcBef>
        <a:spcAft>
          <a:spcPct val="0"/>
        </a:spcAft>
        <a:defRPr sz="4800">
          <a:solidFill>
            <a:schemeClr val="tx1"/>
          </a:solidFill>
          <a:latin typeface="Calibri" pitchFamily="34" charset="0"/>
          <a:cs typeface="Arial" charset="0"/>
        </a:defRPr>
      </a:lvl5pPr>
      <a:lvl6pPr marL="457200" algn="l" defTabSz="912813" rtl="0" fontAlgn="base">
        <a:lnSpc>
          <a:spcPct val="90000"/>
        </a:lnSpc>
        <a:spcBef>
          <a:spcPct val="0"/>
        </a:spcBef>
        <a:spcAft>
          <a:spcPct val="0"/>
        </a:spcAft>
        <a:defRPr sz="4800">
          <a:solidFill>
            <a:schemeClr val="tx1"/>
          </a:solidFill>
          <a:latin typeface="Calibri" pitchFamily="34" charset="0"/>
          <a:cs typeface="Arial" charset="0"/>
        </a:defRPr>
      </a:lvl6pPr>
      <a:lvl7pPr marL="914400" algn="l" defTabSz="912813" rtl="0" fontAlgn="base">
        <a:lnSpc>
          <a:spcPct val="90000"/>
        </a:lnSpc>
        <a:spcBef>
          <a:spcPct val="0"/>
        </a:spcBef>
        <a:spcAft>
          <a:spcPct val="0"/>
        </a:spcAft>
        <a:defRPr sz="4800">
          <a:solidFill>
            <a:schemeClr val="tx1"/>
          </a:solidFill>
          <a:latin typeface="Calibri" pitchFamily="34" charset="0"/>
          <a:cs typeface="Arial" charset="0"/>
        </a:defRPr>
      </a:lvl7pPr>
      <a:lvl8pPr marL="1371600" algn="l" defTabSz="912813" rtl="0" fontAlgn="base">
        <a:lnSpc>
          <a:spcPct val="90000"/>
        </a:lnSpc>
        <a:spcBef>
          <a:spcPct val="0"/>
        </a:spcBef>
        <a:spcAft>
          <a:spcPct val="0"/>
        </a:spcAft>
        <a:defRPr sz="4800">
          <a:solidFill>
            <a:schemeClr val="tx1"/>
          </a:solidFill>
          <a:latin typeface="Calibri" pitchFamily="34" charset="0"/>
          <a:cs typeface="Arial" charset="0"/>
        </a:defRPr>
      </a:lvl8pPr>
      <a:lvl9pPr marL="1828800" algn="l" defTabSz="912813" rtl="0" fontAlgn="base">
        <a:lnSpc>
          <a:spcPct val="90000"/>
        </a:lnSpc>
        <a:spcBef>
          <a:spcPct val="0"/>
        </a:spcBef>
        <a:spcAft>
          <a:spcPct val="0"/>
        </a:spcAft>
        <a:defRPr sz="4800">
          <a:solidFill>
            <a:schemeClr val="tx1"/>
          </a:solidFill>
          <a:latin typeface="Calibri" pitchFamily="34" charset="0"/>
          <a:cs typeface="Arial" charset="0"/>
        </a:defRPr>
      </a:lvl9pPr>
    </p:titleStyle>
    <p:bodyStyle>
      <a:lvl1pPr marL="342900" indent="-342900" algn="l" defTabSz="912813" rtl="0" eaLnBrk="0" fontAlgn="base" hangingPunct="0">
        <a:lnSpc>
          <a:spcPct val="90000"/>
        </a:lnSpc>
        <a:spcBef>
          <a:spcPct val="20000"/>
        </a:spcBef>
        <a:spcAft>
          <a:spcPct val="0"/>
        </a:spcAft>
        <a:buFont typeface="Arial" charset="0"/>
        <a:defRPr sz="3000" b="1" kern="1200">
          <a:solidFill>
            <a:schemeClr val="tx1"/>
          </a:solidFill>
          <a:latin typeface="Courier New" pitchFamily="49" charset="0"/>
          <a:ea typeface="+mn-ea"/>
          <a:cs typeface="Courier New" pitchFamily="49" charset="0"/>
        </a:defRPr>
      </a:lvl1pPr>
      <a:lvl2pPr marL="384175" indent="-6350" algn="l" defTabSz="912813" rtl="0" eaLnBrk="0" fontAlgn="base" hangingPunct="0">
        <a:lnSpc>
          <a:spcPct val="90000"/>
        </a:lnSpc>
        <a:spcBef>
          <a:spcPct val="20000"/>
        </a:spcBef>
        <a:spcAft>
          <a:spcPct val="0"/>
        </a:spcAft>
        <a:buFont typeface="Arial" charset="0"/>
        <a:defRPr sz="2800" b="1" kern="1200">
          <a:solidFill>
            <a:schemeClr val="tx1"/>
          </a:solidFill>
          <a:latin typeface="Courier New" pitchFamily="49" charset="0"/>
          <a:ea typeface="+mn-ea"/>
          <a:cs typeface="Courier New" pitchFamily="49" charset="0"/>
        </a:defRPr>
      </a:lvl2pPr>
      <a:lvl3pPr marL="760413" indent="-6350" algn="l" defTabSz="912813" rtl="0" eaLnBrk="0" fontAlgn="base" hangingPunct="0">
        <a:lnSpc>
          <a:spcPct val="90000"/>
        </a:lnSpc>
        <a:spcBef>
          <a:spcPct val="20000"/>
        </a:spcBef>
        <a:spcAft>
          <a:spcPct val="0"/>
        </a:spcAft>
        <a:buFont typeface="Arial" charset="0"/>
        <a:defRPr sz="2400" b="1" kern="1200">
          <a:solidFill>
            <a:schemeClr val="tx1"/>
          </a:solidFill>
          <a:latin typeface="Courier New" pitchFamily="49" charset="0"/>
          <a:ea typeface="+mn-ea"/>
          <a:cs typeface="Courier New" pitchFamily="49" charset="0"/>
        </a:defRPr>
      </a:lvl3pPr>
      <a:lvl4pPr marL="1093788" indent="6350" algn="l" defTabSz="912813" rtl="0" eaLnBrk="0" fontAlgn="base" hangingPunct="0">
        <a:lnSpc>
          <a:spcPct val="90000"/>
        </a:lnSpc>
        <a:spcBef>
          <a:spcPct val="20000"/>
        </a:spcBef>
        <a:spcAft>
          <a:spcPct val="0"/>
        </a:spcAft>
        <a:buFont typeface="Arial" charset="0"/>
        <a:defRPr sz="2400" b="1" kern="1200">
          <a:solidFill>
            <a:schemeClr val="tx1"/>
          </a:solidFill>
          <a:latin typeface="Courier New" pitchFamily="49" charset="0"/>
          <a:ea typeface="+mn-ea"/>
          <a:cs typeface="Courier New" pitchFamily="49" charset="0"/>
        </a:defRPr>
      </a:lvl4pPr>
      <a:lvl5pPr marL="1425575" indent="403225" algn="l" defTabSz="912813" rtl="0" eaLnBrk="0" fontAlgn="base" hangingPunct="0">
        <a:lnSpc>
          <a:spcPct val="90000"/>
        </a:lnSpc>
        <a:spcBef>
          <a:spcPct val="20000"/>
        </a:spcBef>
        <a:spcAft>
          <a:spcPct val="0"/>
        </a:spcAft>
        <a:buFont typeface="Arial" charset="0"/>
        <a:defRPr sz="2400" b="1" kern="1200">
          <a:solidFill>
            <a:schemeClr val="tx1"/>
          </a:solidFill>
          <a:latin typeface="Courier New" pitchFamily="49" charset="0"/>
          <a:ea typeface="+mn-ea"/>
          <a:cs typeface="Courier New"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hyperlink" Target="http://www.youtube.com/watch?v=TnWxFOqsWdk" TargetMode="External"/><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image" Target="../media/image16.jpeg"/></Relationships>
</file>

<file path=ppt/slides/_rels/slide2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4.xml"/><Relationship Id="rId5" Type="http://schemas.openxmlformats.org/officeDocument/2006/relationships/image" Target="../media/image18.jpeg"/><Relationship Id="rId4" Type="http://schemas.openxmlformats.org/officeDocument/2006/relationships/image" Target="../media/image3.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hyperlink" Target="http://www.youtube.com/watch?v=6W2Mvax1DdI"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hyperlink" Target="http://www.history.com/video.do?name=americanhistory&amp;bcpid=1676043206&amp;bclid=1716440986&amp;bctid=1630586875" TargetMode="External"/><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30250" y="609600"/>
            <a:ext cx="7681913" cy="5029200"/>
          </a:xfrm>
        </p:spPr>
        <p:txBody>
          <a:bodyPr/>
          <a:lstStyle/>
          <a:p>
            <a:pPr algn="ctr" defTabSz="914363" eaLnBrk="1" fontAlgn="auto" hangingPunct="1">
              <a:spcAft>
                <a:spcPts val="0"/>
              </a:spcAft>
              <a:defRPr/>
            </a:pPr>
            <a:r>
              <a:rPr sz="6600" smtClean="0"/>
              <a:t>CHAPTER 3 TEST </a:t>
            </a:r>
            <a:br>
              <a:rPr sz="6600" smtClean="0"/>
            </a:br>
            <a:r>
              <a:rPr sz="6600" smtClean="0"/>
              <a:t/>
            </a:r>
            <a:br>
              <a:rPr sz="6600" smtClean="0"/>
            </a:br>
            <a:r>
              <a:rPr sz="6600" smtClean="0"/>
              <a:t/>
            </a:r>
            <a:br>
              <a:rPr sz="6600" smtClean="0"/>
            </a:br>
            <a:r>
              <a:rPr sz="6600" smtClean="0"/>
              <a:t/>
            </a:r>
            <a:br>
              <a:rPr sz="6600" smtClean="0"/>
            </a:br>
            <a:r>
              <a:rPr sz="6600" smtClean="0"/>
              <a:t>GOOD LUCK</a:t>
            </a:r>
            <a:endParaRPr sz="6600" dirty="0"/>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bwMode="auto">
          <a:xfrm>
            <a:off x="381000" y="230188"/>
            <a:ext cx="8382000" cy="664797"/>
          </a:xfrm>
        </p:spPr>
        <p:txBody>
          <a:bodyPr numCol="1" anchorCtr="0" compatLnSpc="1">
            <a:prstTxWarp prst="textNoShape">
              <a:avLst/>
            </a:prstTxWarp>
          </a:bodyPr>
          <a:lstStyle/>
          <a:p>
            <a:pPr eaLnBrk="1" hangingPunct="1">
              <a:defRPr/>
            </a:pPr>
            <a:r>
              <a:rPr smtClean="0"/>
              <a:t>The Intolerable Acts</a:t>
            </a:r>
            <a:endParaRPr>
              <a:ln>
                <a:noFill/>
              </a:ln>
              <a:solidFill>
                <a:schemeClr val="tx1"/>
              </a:solidFill>
              <a:effectLst>
                <a:outerShdw blurRad="38100" dist="38100" dir="2700000" algn="tl">
                  <a:srgbClr val="050595"/>
                </a:outerShdw>
              </a:effectLst>
            </a:endParaRPr>
          </a:p>
        </p:txBody>
      </p:sp>
      <p:sp>
        <p:nvSpPr>
          <p:cNvPr id="32770" name="Text Placeholder 2"/>
          <p:cNvSpPr>
            <a:spLocks noGrp="1"/>
          </p:cNvSpPr>
          <p:nvPr>
            <p:ph type="body" sz="quarter" idx="10"/>
          </p:nvPr>
        </p:nvSpPr>
        <p:spPr>
          <a:xfrm>
            <a:off x="381000" y="1411288"/>
            <a:ext cx="3657600" cy="4481512"/>
          </a:xfrm>
        </p:spPr>
        <p:txBody>
          <a:bodyPr/>
          <a:lstStyle/>
          <a:p>
            <a:pPr eaLnBrk="1" hangingPunct="1"/>
            <a:r>
              <a:rPr lang="en-US" smtClean="0"/>
              <a:t>Colonists called them ______ Acts</a:t>
            </a:r>
          </a:p>
          <a:p>
            <a:pPr eaLnBrk="1" hangingPunct="1"/>
            <a:r>
              <a:rPr lang="en-US" smtClean="0"/>
              <a:t>Series of _____ passed to _____ the colonies</a:t>
            </a:r>
          </a:p>
          <a:p>
            <a:pPr eaLnBrk="1" hangingPunct="1"/>
            <a:r>
              <a:rPr lang="en-US" smtClean="0"/>
              <a:t>Parliament’s _______ to colonial protest</a:t>
            </a:r>
          </a:p>
          <a:p>
            <a:pPr eaLnBrk="1" hangingPunct="1">
              <a:buFontTx/>
              <a:buNone/>
            </a:pPr>
            <a:endParaRPr lang="en-US" smtClean="0"/>
          </a:p>
          <a:p>
            <a:pPr eaLnBrk="1" hangingPunct="1"/>
            <a:endParaRPr lang="en-US" smtClean="0"/>
          </a:p>
          <a:p>
            <a:pPr eaLnBrk="1" hangingPunct="1"/>
            <a:endParaRPr lang="en-US" smtClean="0"/>
          </a:p>
        </p:txBody>
      </p:sp>
      <p:pic>
        <p:nvPicPr>
          <p:cNvPr id="32771" name="Picture 3" descr="boston_550.jpg"/>
          <p:cNvPicPr>
            <a:picLocks noChangeAspect="1"/>
          </p:cNvPicPr>
          <p:nvPr/>
        </p:nvPicPr>
        <p:blipFill>
          <a:blip r:embed="rId3"/>
          <a:srcRect/>
          <a:stretch>
            <a:fillRect/>
          </a:stretch>
        </p:blipFill>
        <p:spPr bwMode="auto">
          <a:xfrm>
            <a:off x="4038600" y="1600200"/>
            <a:ext cx="4560888" cy="243840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533400" y="304800"/>
          <a:ext cx="7848600" cy="6019800"/>
        </p:xfrm>
        <a:graphic>
          <a:graphicData uri="http://schemas.openxmlformats.org/drawingml/2006/table">
            <a:tbl>
              <a:tblPr firstRow="1" bandRow="1">
                <a:tableStyleId>{5C22544A-7EE6-4342-B048-85BDC9FD1C3A}</a:tableStyleId>
              </a:tblPr>
              <a:tblGrid>
                <a:gridCol w="3924300"/>
                <a:gridCol w="3924300"/>
              </a:tblGrid>
              <a:tr h="1295400">
                <a:tc>
                  <a:txBody>
                    <a:bodyPr/>
                    <a:lstStyle/>
                    <a:p>
                      <a:pPr algn="ctr"/>
                      <a:r>
                        <a:rPr lang="en-US" sz="3600" dirty="0" smtClean="0">
                          <a:solidFill>
                            <a:schemeClr val="bg2">
                              <a:lumMod val="60000"/>
                              <a:lumOff val="40000"/>
                            </a:schemeClr>
                          </a:solidFill>
                        </a:rPr>
                        <a:t>1</a:t>
                      </a:r>
                      <a:r>
                        <a:rPr lang="en-US" sz="3600" baseline="30000" dirty="0" smtClean="0">
                          <a:solidFill>
                            <a:schemeClr val="bg2">
                              <a:lumMod val="60000"/>
                              <a:lumOff val="40000"/>
                            </a:schemeClr>
                          </a:solidFill>
                        </a:rPr>
                        <a:t>st</a:t>
                      </a:r>
                      <a:r>
                        <a:rPr lang="en-US" sz="3600" baseline="0" dirty="0" smtClean="0">
                          <a:solidFill>
                            <a:schemeClr val="bg2">
                              <a:lumMod val="60000"/>
                              <a:lumOff val="40000"/>
                            </a:schemeClr>
                          </a:solidFill>
                        </a:rPr>
                        <a:t> Continental Congress</a:t>
                      </a:r>
                      <a:endParaRPr lang="en-US" sz="3600" dirty="0">
                        <a:solidFill>
                          <a:schemeClr val="bg2">
                            <a:lumMod val="60000"/>
                            <a:lumOff val="40000"/>
                          </a:schemeClr>
                        </a:solidFill>
                      </a:endParaRPr>
                    </a:p>
                  </a:txBody>
                  <a:tcPr/>
                </a:tc>
                <a:tc>
                  <a:txBody>
                    <a:bodyPr/>
                    <a:lstStyle/>
                    <a:p>
                      <a:pPr algn="ctr"/>
                      <a:r>
                        <a:rPr lang="en-US" sz="3600" dirty="0" smtClean="0">
                          <a:solidFill>
                            <a:schemeClr val="bg2">
                              <a:lumMod val="60000"/>
                              <a:lumOff val="40000"/>
                            </a:schemeClr>
                          </a:solidFill>
                        </a:rPr>
                        <a:t>2</a:t>
                      </a:r>
                      <a:r>
                        <a:rPr lang="en-US" sz="3600" baseline="30000" dirty="0" smtClean="0">
                          <a:solidFill>
                            <a:schemeClr val="bg2">
                              <a:lumMod val="60000"/>
                              <a:lumOff val="40000"/>
                            </a:schemeClr>
                          </a:solidFill>
                        </a:rPr>
                        <a:t>nd</a:t>
                      </a:r>
                      <a:r>
                        <a:rPr lang="en-US" sz="3600" dirty="0" smtClean="0">
                          <a:solidFill>
                            <a:schemeClr val="bg2">
                              <a:lumMod val="60000"/>
                              <a:lumOff val="40000"/>
                            </a:schemeClr>
                          </a:solidFill>
                        </a:rPr>
                        <a:t> Continental Congress</a:t>
                      </a:r>
                      <a:endParaRPr lang="en-US" sz="3600" dirty="0">
                        <a:solidFill>
                          <a:schemeClr val="bg2">
                            <a:lumMod val="60000"/>
                            <a:lumOff val="40000"/>
                          </a:schemeClr>
                        </a:solidFill>
                      </a:endParaRPr>
                    </a:p>
                  </a:txBody>
                  <a:tcPr/>
                </a:tc>
              </a:tr>
              <a:tr h="609600">
                <a:tc>
                  <a:txBody>
                    <a:bodyPr/>
                    <a:lstStyle/>
                    <a:p>
                      <a:r>
                        <a:rPr lang="en-US" sz="2800" dirty="0" smtClean="0"/>
                        <a:t>Met in _________</a:t>
                      </a:r>
                      <a:endParaRPr lang="en-US" sz="2800" dirty="0"/>
                    </a:p>
                  </a:txBody>
                  <a:tcPr/>
                </a:tc>
                <a:tc>
                  <a:txBody>
                    <a:bodyPr/>
                    <a:lstStyle/>
                    <a:p>
                      <a:r>
                        <a:rPr lang="en-US" sz="2800" dirty="0" smtClean="0"/>
                        <a:t>Met</a:t>
                      </a:r>
                      <a:r>
                        <a:rPr lang="en-US" sz="2800" baseline="0" dirty="0" smtClean="0"/>
                        <a:t> in ____________</a:t>
                      </a:r>
                      <a:endParaRPr lang="en-US" sz="2800" dirty="0"/>
                    </a:p>
                  </a:txBody>
                  <a:tcPr/>
                </a:tc>
              </a:tr>
              <a:tr h="1752600">
                <a:tc>
                  <a:txBody>
                    <a:bodyPr/>
                    <a:lstStyle/>
                    <a:p>
                      <a:r>
                        <a:rPr lang="en-US" sz="2800" dirty="0" smtClean="0"/>
                        <a:t>_______ colonists</a:t>
                      </a:r>
                      <a:r>
                        <a:rPr lang="en-US" sz="2800" baseline="0" dirty="0" smtClean="0"/>
                        <a:t> as “Americans”</a:t>
                      </a:r>
                      <a:endParaRPr lang="en-US" sz="2800" dirty="0"/>
                    </a:p>
                  </a:txBody>
                  <a:tcPr/>
                </a:tc>
                <a:tc>
                  <a:txBody>
                    <a:bodyPr/>
                    <a:lstStyle/>
                    <a:p>
                      <a:r>
                        <a:rPr lang="en-US" sz="2800" dirty="0" smtClean="0"/>
                        <a:t>Formed the __________ Army; ____________ named</a:t>
                      </a:r>
                      <a:r>
                        <a:rPr lang="en-US" sz="2800" baseline="0" dirty="0" smtClean="0"/>
                        <a:t> commander in Chief</a:t>
                      </a:r>
                      <a:endParaRPr lang="en-US" sz="2800" dirty="0"/>
                    </a:p>
                  </a:txBody>
                  <a:tcPr/>
                </a:tc>
              </a:tr>
              <a:tr h="914400">
                <a:tc>
                  <a:txBody>
                    <a:bodyPr/>
                    <a:lstStyle/>
                    <a:p>
                      <a:r>
                        <a:rPr lang="en-US" sz="2800" dirty="0" smtClean="0"/>
                        <a:t>Agreed</a:t>
                      </a:r>
                      <a:r>
                        <a:rPr lang="en-US" sz="2800" baseline="0" dirty="0" smtClean="0"/>
                        <a:t> to ______ and stop _______ to Britain</a:t>
                      </a:r>
                      <a:endParaRPr lang="en-US" sz="2800" dirty="0"/>
                    </a:p>
                  </a:txBody>
                  <a:tcPr/>
                </a:tc>
                <a:tc>
                  <a:txBody>
                    <a:bodyPr/>
                    <a:lstStyle/>
                    <a:p>
                      <a:r>
                        <a:rPr lang="en-US" sz="2800" dirty="0" smtClean="0"/>
                        <a:t>Wrote</a:t>
                      </a:r>
                      <a:r>
                        <a:rPr lang="en-US" sz="2800" baseline="0" dirty="0" smtClean="0"/>
                        <a:t> the ____________ Petition</a:t>
                      </a:r>
                      <a:endParaRPr lang="en-US" sz="2800" dirty="0"/>
                    </a:p>
                  </a:txBody>
                  <a:tcPr/>
                </a:tc>
              </a:tr>
              <a:tr h="1330044">
                <a:tc>
                  <a:txBody>
                    <a:bodyPr/>
                    <a:lstStyle/>
                    <a:p>
                      <a:r>
                        <a:rPr lang="en-US" sz="2800" dirty="0" smtClean="0"/>
                        <a:t>Established</a:t>
                      </a:r>
                      <a:r>
                        <a:rPr lang="en-US" sz="2800" baseline="0" dirty="0" smtClean="0"/>
                        <a:t> a force of ___________</a:t>
                      </a:r>
                      <a:endParaRPr lang="en-US" sz="2800" dirty="0"/>
                    </a:p>
                  </a:txBody>
                  <a:tcPr/>
                </a:tc>
                <a:tc>
                  <a:txBody>
                    <a:bodyPr/>
                    <a:lstStyle/>
                    <a:p>
                      <a:r>
                        <a:rPr lang="en-US" sz="2800" dirty="0" smtClean="0"/>
                        <a:t>All delegates ______ Parliament’s authority to tax</a:t>
                      </a:r>
                      <a:r>
                        <a:rPr lang="en-US" sz="2800" baseline="0" dirty="0" smtClean="0"/>
                        <a:t> the colonies:</a:t>
                      </a:r>
                      <a:endParaRPr lang="en-US" sz="2800" dirty="0"/>
                    </a:p>
                  </a:txBody>
                  <a:tcPr/>
                </a:tc>
              </a:tr>
            </a:tbl>
          </a:graphicData>
        </a:graphic>
      </p:graphicFrame>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p:cNvSpPr>
          <p:nvPr>
            <p:ph type="title"/>
          </p:nvPr>
        </p:nvSpPr>
        <p:spPr bwMode="auto">
          <a:xfrm>
            <a:off x="381000" y="230188"/>
            <a:ext cx="8382000" cy="658812"/>
          </a:xfrm>
        </p:spPr>
        <p:txBody>
          <a:bodyPr numCol="1" anchorCtr="0" compatLnSpc="1">
            <a:prstTxWarp prst="textNoShape">
              <a:avLst/>
            </a:prstTxWarp>
          </a:bodyPr>
          <a:lstStyle/>
          <a:p>
            <a:pPr eaLnBrk="1" hangingPunct="1">
              <a:defRPr/>
            </a:pPr>
            <a:r>
              <a:rPr smtClean="0"/>
              <a:t>Lexington and Concord</a:t>
            </a:r>
            <a:endParaRPr>
              <a:ln>
                <a:noFill/>
              </a:ln>
              <a:solidFill>
                <a:schemeClr val="tx1"/>
              </a:solidFill>
              <a:effectLst/>
            </a:endParaRPr>
          </a:p>
        </p:txBody>
      </p:sp>
      <p:sp>
        <p:nvSpPr>
          <p:cNvPr id="36866" name="Rectangle 3"/>
          <p:cNvSpPr>
            <a:spLocks noGrp="1"/>
          </p:cNvSpPr>
          <p:nvPr>
            <p:ph type="body" idx="1"/>
          </p:nvPr>
        </p:nvSpPr>
        <p:spPr>
          <a:xfrm>
            <a:off x="381000" y="1412875"/>
            <a:ext cx="4876800" cy="3397250"/>
          </a:xfrm>
        </p:spPr>
        <p:txBody>
          <a:bodyPr/>
          <a:lstStyle/>
          <a:p>
            <a:pPr eaLnBrk="1" hangingPunct="1"/>
            <a:r>
              <a:rPr lang="en-US" smtClean="0"/>
              <a:t>British leaders _____ to arrest ______ leaders:</a:t>
            </a:r>
          </a:p>
          <a:p>
            <a:pPr eaLnBrk="1" hangingPunct="1"/>
            <a:r>
              <a:rPr lang="en-US" smtClean="0"/>
              <a:t>Alarm _____ spread the news</a:t>
            </a:r>
          </a:p>
          <a:p>
            <a:pPr eaLnBrk="1" hangingPunct="1"/>
            <a:r>
              <a:rPr lang="en-US" smtClean="0"/>
              <a:t>“The ____ heard _____ the world”</a:t>
            </a:r>
          </a:p>
          <a:p>
            <a:pPr eaLnBrk="1" hangingPunct="1"/>
            <a:r>
              <a:rPr lang="en-US" smtClean="0"/>
              <a:t>Significance:</a:t>
            </a:r>
          </a:p>
        </p:txBody>
      </p:sp>
      <p:pic>
        <p:nvPicPr>
          <p:cNvPr id="36867" name="Picture 3" descr="ConcordBridge.gif"/>
          <p:cNvPicPr>
            <a:picLocks noChangeAspect="1"/>
          </p:cNvPicPr>
          <p:nvPr/>
        </p:nvPicPr>
        <p:blipFill>
          <a:blip r:embed="rId3"/>
          <a:srcRect/>
          <a:stretch>
            <a:fillRect/>
          </a:stretch>
        </p:blipFill>
        <p:spPr bwMode="auto">
          <a:xfrm>
            <a:off x="4800600" y="2133600"/>
            <a:ext cx="4052888" cy="266700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62029"/>
            <a:ext cx="8382000" cy="742729"/>
          </a:xfrm>
        </p:spPr>
        <p:txBody>
          <a:bodyPr/>
          <a:lstStyle/>
          <a:p>
            <a:pPr>
              <a:defRPr/>
            </a:pPr>
            <a:r>
              <a:rPr smtClean="0"/>
              <a:t>In-Class Activity</a:t>
            </a:r>
            <a:endParaRPr/>
          </a:p>
        </p:txBody>
      </p:sp>
      <p:sp>
        <p:nvSpPr>
          <p:cNvPr id="38914" name="Text Placeholder 2"/>
          <p:cNvSpPr>
            <a:spLocks noGrp="1"/>
          </p:cNvSpPr>
          <p:nvPr>
            <p:ph type="body" sz="quarter" idx="10"/>
          </p:nvPr>
        </p:nvSpPr>
        <p:spPr>
          <a:xfrm>
            <a:off x="381000" y="1411288"/>
            <a:ext cx="8382000" cy="887412"/>
          </a:xfrm>
        </p:spPr>
        <p:txBody>
          <a:bodyPr/>
          <a:lstStyle/>
          <a:p>
            <a:r>
              <a:rPr lang="en-US" smtClean="0"/>
              <a:t>Work on Reporters Project, if you are finished work on the Timeline Project </a:t>
            </a:r>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p:cNvSpPr>
          <p:nvPr>
            <p:ph type="title"/>
          </p:nvPr>
        </p:nvSpPr>
        <p:spPr bwMode="auto">
          <a:xfrm>
            <a:off x="381000" y="230188"/>
            <a:ext cx="8382000" cy="658812"/>
          </a:xfrm>
          <a:noFill/>
        </p:spPr>
        <p:txBody>
          <a:bodyPr numCol="1" anchorCtr="0" compatLnSpc="1">
            <a:prstTxWarp prst="textNoShape">
              <a:avLst/>
            </a:prstTxWarp>
          </a:bodyPr>
          <a:lstStyle/>
          <a:p>
            <a:r>
              <a:rPr smtClean="0">
                <a:ln>
                  <a:noFill/>
                </a:ln>
                <a:solidFill>
                  <a:schemeClr val="tx1"/>
                </a:solidFill>
                <a:effectLst/>
              </a:rPr>
              <a:t>Journal 					2/18</a:t>
            </a:r>
          </a:p>
        </p:txBody>
      </p:sp>
      <p:sp>
        <p:nvSpPr>
          <p:cNvPr id="55299" name="Rectangle 3"/>
          <p:cNvSpPr>
            <a:spLocks noGrp="1"/>
          </p:cNvSpPr>
          <p:nvPr>
            <p:ph type="body" idx="1"/>
          </p:nvPr>
        </p:nvSpPr>
        <p:spPr>
          <a:xfrm>
            <a:off x="381000" y="1412875"/>
            <a:ext cx="8382000" cy="1411288"/>
          </a:xfrm>
        </p:spPr>
        <p:txBody>
          <a:bodyPr/>
          <a:lstStyle/>
          <a:p>
            <a:r>
              <a:rPr lang="en-US" smtClean="0"/>
              <a:t>Turn to page 117 in the text.  Read the Primary Source: </a:t>
            </a:r>
            <a:r>
              <a:rPr lang="en-US" i="1" smtClean="0"/>
              <a:t>Common Sense</a:t>
            </a:r>
          </a:p>
          <a:p>
            <a:r>
              <a:rPr lang="en-US" smtClean="0"/>
              <a:t>Answer the two questions </a:t>
            </a:r>
          </a:p>
        </p:txBody>
      </p:sp>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6" name="Rectangle 4"/>
          <p:cNvSpPr>
            <a:spLocks noGrp="1"/>
          </p:cNvSpPr>
          <p:nvPr>
            <p:ph type="title"/>
          </p:nvPr>
        </p:nvSpPr>
        <p:spPr bwMode="auto">
          <a:xfrm>
            <a:off x="381000" y="230188"/>
            <a:ext cx="8382000" cy="658812"/>
          </a:xfrm>
          <a:noFill/>
        </p:spPr>
        <p:txBody>
          <a:bodyPr numCol="1" anchorCtr="0" compatLnSpc="1">
            <a:prstTxWarp prst="textNoShape">
              <a:avLst/>
            </a:prstTxWarp>
          </a:bodyPr>
          <a:lstStyle/>
          <a:p>
            <a:r>
              <a:rPr smtClean="0"/>
              <a:t>Call for Independence</a:t>
            </a:r>
            <a:endParaRPr smtClean="0">
              <a:ln>
                <a:noFill/>
              </a:ln>
              <a:solidFill>
                <a:schemeClr val="tx1"/>
              </a:solidFill>
              <a:effectLst/>
            </a:endParaRPr>
          </a:p>
        </p:txBody>
      </p:sp>
      <p:sp>
        <p:nvSpPr>
          <p:cNvPr id="54277" name="Rectangle 5"/>
          <p:cNvSpPr>
            <a:spLocks noGrp="1"/>
          </p:cNvSpPr>
          <p:nvPr>
            <p:ph type="body" idx="1"/>
          </p:nvPr>
        </p:nvSpPr>
        <p:spPr>
          <a:xfrm>
            <a:off x="304800" y="838200"/>
            <a:ext cx="4419600" cy="6229398"/>
          </a:xfrm>
          <a:noFill/>
          <a:ln/>
        </p:spPr>
        <p:txBody>
          <a:bodyPr/>
          <a:lstStyle/>
          <a:p>
            <a:r>
              <a:rPr lang="en-US" dirty="0" smtClean="0"/>
              <a:t>Virginia Declaration of Rights proposed that</a:t>
            </a:r>
          </a:p>
          <a:p>
            <a:pPr lvl="1"/>
            <a:r>
              <a:rPr lang="en-US" dirty="0" smtClean="0"/>
              <a:t>Colonies should be _______</a:t>
            </a:r>
          </a:p>
          <a:p>
            <a:pPr lvl="1"/>
            <a:r>
              <a:rPr lang="en-US" dirty="0" smtClean="0"/>
              <a:t>Form _______ alliances</a:t>
            </a:r>
          </a:p>
          <a:p>
            <a:pPr lvl="1"/>
            <a:r>
              <a:rPr lang="en-US" dirty="0" smtClean="0"/>
              <a:t>Plan for _________</a:t>
            </a:r>
          </a:p>
          <a:p>
            <a:r>
              <a:rPr lang="en-US" dirty="0" smtClean="0"/>
              <a:t>Declaration of Independence</a:t>
            </a:r>
          </a:p>
          <a:p>
            <a:pPr lvl="1"/>
            <a:r>
              <a:rPr lang="en-US" dirty="0" smtClean="0"/>
              <a:t>________ wrote the first draft</a:t>
            </a:r>
          </a:p>
          <a:p>
            <a:pPr lvl="1"/>
            <a:r>
              <a:rPr lang="en-US" dirty="0" smtClean="0"/>
              <a:t>Document approved on ___________</a:t>
            </a:r>
          </a:p>
          <a:p>
            <a:pPr lvl="1"/>
            <a:endParaRPr lang="en-US" dirty="0" smtClean="0"/>
          </a:p>
          <a:p>
            <a:pPr lvl="2"/>
            <a:endParaRPr lang="en-US" dirty="0" smtClean="0"/>
          </a:p>
        </p:txBody>
      </p:sp>
      <p:pic>
        <p:nvPicPr>
          <p:cNvPr id="4" name="Picture 3" descr="doi.bmp"/>
          <p:cNvPicPr>
            <a:picLocks noChangeAspect="1"/>
          </p:cNvPicPr>
          <p:nvPr/>
        </p:nvPicPr>
        <p:blipFill>
          <a:blip r:embed="rId3"/>
          <a:stretch>
            <a:fillRect/>
          </a:stretch>
        </p:blipFill>
        <p:spPr>
          <a:xfrm>
            <a:off x="4648200" y="838200"/>
            <a:ext cx="4495800" cy="5576609"/>
          </a:xfrm>
          <a:prstGeom prst="rect">
            <a:avLst/>
          </a:prstGeom>
        </p:spPr>
      </p:pic>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Rectangle 3"/>
          <p:cNvSpPr>
            <a:spLocks noGrp="1"/>
          </p:cNvSpPr>
          <p:nvPr>
            <p:ph type="body" idx="1"/>
          </p:nvPr>
        </p:nvSpPr>
        <p:spPr>
          <a:xfrm>
            <a:off x="381000" y="1412875"/>
            <a:ext cx="5943600" cy="4987925"/>
          </a:xfrm>
        </p:spPr>
        <p:txBody>
          <a:bodyPr/>
          <a:lstStyle/>
          <a:p>
            <a:r>
              <a:rPr lang="en-US" dirty="0" smtClean="0"/>
              <a:t>Loyalists: </a:t>
            </a:r>
          </a:p>
          <a:p>
            <a:pPr lvl="1"/>
            <a:r>
              <a:rPr lang="en-US" dirty="0" smtClean="0"/>
              <a:t>Mainly ______ colonists</a:t>
            </a:r>
          </a:p>
          <a:p>
            <a:pPr lvl="2"/>
            <a:r>
              <a:rPr lang="en-US" dirty="0" smtClean="0"/>
              <a:t>Specifically ________ and __________</a:t>
            </a:r>
          </a:p>
          <a:p>
            <a:pPr lvl="1"/>
            <a:r>
              <a:rPr lang="en-US" dirty="0" smtClean="0"/>
              <a:t>Members of ______ Church</a:t>
            </a:r>
          </a:p>
          <a:p>
            <a:pPr lvl="1"/>
            <a:r>
              <a:rPr lang="en-US" dirty="0" smtClean="0"/>
              <a:t>Government _______</a:t>
            </a:r>
          </a:p>
          <a:p>
            <a:r>
              <a:rPr lang="en-US" dirty="0" smtClean="0"/>
              <a:t>Patriots:</a:t>
            </a:r>
          </a:p>
          <a:p>
            <a:pPr lvl="1"/>
            <a:r>
              <a:rPr lang="en-US" dirty="0" smtClean="0"/>
              <a:t>Mainly ________ and ________</a:t>
            </a:r>
          </a:p>
          <a:p>
            <a:pPr lvl="1"/>
            <a:r>
              <a:rPr lang="en-US" dirty="0" smtClean="0"/>
              <a:t>Most ______, ____ ____ and __________</a:t>
            </a:r>
          </a:p>
          <a:p>
            <a:pPr lvl="1"/>
            <a:endParaRPr lang="en-US" dirty="0" smtClean="0"/>
          </a:p>
        </p:txBody>
      </p:sp>
      <p:sp>
        <p:nvSpPr>
          <p:cNvPr id="4" name="Title 3"/>
          <p:cNvSpPr>
            <a:spLocks noGrp="1"/>
          </p:cNvSpPr>
          <p:nvPr>
            <p:ph type="title"/>
          </p:nvPr>
        </p:nvSpPr>
        <p:spPr/>
        <p:txBody>
          <a:bodyPr/>
          <a:lstStyle/>
          <a:p>
            <a:r>
              <a:rPr smtClean="0"/>
              <a:t>Mixed Feelings</a:t>
            </a:r>
            <a:endParaRPr lang="en-US" dirty="0"/>
          </a:p>
        </p:txBody>
      </p:sp>
      <p:pic>
        <p:nvPicPr>
          <p:cNvPr id="5" name="Picture 4" descr="spirit2.jpg"/>
          <p:cNvPicPr>
            <a:picLocks noChangeAspect="1"/>
          </p:cNvPicPr>
          <p:nvPr/>
        </p:nvPicPr>
        <p:blipFill>
          <a:blip r:embed="rId3"/>
          <a:stretch>
            <a:fillRect/>
          </a:stretch>
        </p:blipFill>
        <p:spPr>
          <a:xfrm>
            <a:off x="5486400" y="1295400"/>
            <a:ext cx="3238500" cy="3176221"/>
          </a:xfrm>
          <a:prstGeom prst="rect">
            <a:avLst/>
          </a:prstGeom>
        </p:spPr>
      </p:pic>
    </p:spTree>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2270" name="Group 46"/>
          <p:cNvGraphicFramePr>
            <a:graphicFrameLocks noGrp="1"/>
          </p:cNvGraphicFramePr>
          <p:nvPr>
            <p:ph idx="1"/>
          </p:nvPr>
        </p:nvGraphicFramePr>
        <p:xfrm>
          <a:off x="533400" y="533400"/>
          <a:ext cx="8382000" cy="5715318"/>
        </p:xfrm>
        <a:graphic>
          <a:graphicData uri="http://schemas.openxmlformats.org/drawingml/2006/table">
            <a:tbl>
              <a:tblPr/>
              <a:tblGrid>
                <a:gridCol w="4191000"/>
                <a:gridCol w="4191000"/>
              </a:tblGrid>
              <a:tr h="6064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600" b="1" i="0" u="none" strike="noStrike" cap="none" normalizeH="0" baseline="0" smtClean="0">
                          <a:ln>
                            <a:noFill/>
                          </a:ln>
                          <a:solidFill>
                            <a:srgbClr val="3030F8"/>
                          </a:solidFill>
                          <a:effectLst/>
                          <a:latin typeface="Calibri" pitchFamily="34" charset="0"/>
                        </a:rPr>
                        <a:t>Continental Army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600" b="1" i="0" u="none" strike="noStrike" cap="none" normalizeH="0" baseline="0" smtClean="0">
                          <a:ln>
                            <a:noFill/>
                          </a:ln>
                          <a:solidFill>
                            <a:srgbClr val="3030F8"/>
                          </a:solidFill>
                          <a:effectLst/>
                          <a:latin typeface="Calibri" pitchFamily="34" charset="0"/>
                        </a:rPr>
                        <a:t>British Army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r>
              <a:tr h="1676400">
                <a:tc>
                  <a:txBody>
                    <a:bodyPr/>
                    <a:lstStyle/>
                    <a:p>
                      <a:pPr marL="533400" marR="0" lvl="0" indent="-533400" algn="l" defTabSz="914400" rtl="0" eaLnBrk="1" fontAlgn="base" latinLnBrk="0" hangingPunct="1">
                        <a:lnSpc>
                          <a:spcPct val="100000"/>
                        </a:lnSpc>
                        <a:spcBef>
                          <a:spcPct val="0"/>
                        </a:spcBef>
                        <a:spcAft>
                          <a:spcPct val="0"/>
                        </a:spcAft>
                        <a:buClrTx/>
                        <a:buSzTx/>
                        <a:buFontTx/>
                        <a:buNone/>
                        <a:tabLst/>
                      </a:pPr>
                      <a:r>
                        <a:rPr kumimoji="0" lang="en-US" sz="3200" b="1" i="0" u="none" strike="noStrike" cap="none" normalizeH="0" baseline="0" smtClean="0">
                          <a:ln>
                            <a:noFill/>
                          </a:ln>
                          <a:solidFill>
                            <a:srgbClr val="000000"/>
                          </a:solidFill>
                          <a:effectLst/>
                          <a:latin typeface="Calibri" pitchFamily="34" charset="0"/>
                        </a:rPr>
                        <a:t>Strengths</a:t>
                      </a:r>
                    </a:p>
                    <a:p>
                      <a:pPr marL="533400" marR="0" lvl="0" indent="-533400" algn="l" defTabSz="914400" rtl="0" eaLnBrk="1" fontAlgn="base" latinLnBrk="0" hangingPunct="1">
                        <a:lnSpc>
                          <a:spcPct val="100000"/>
                        </a:lnSpc>
                        <a:spcBef>
                          <a:spcPct val="0"/>
                        </a:spcBef>
                        <a:spcAft>
                          <a:spcPct val="0"/>
                        </a:spcAft>
                        <a:buClrTx/>
                        <a:buSzTx/>
                        <a:buFontTx/>
                        <a:buAutoNum type="arabicPeriod"/>
                        <a:tabLst/>
                      </a:pPr>
                      <a:r>
                        <a:rPr kumimoji="0" lang="en-US" sz="2800" b="0" i="0" u="none" strike="noStrike" cap="none" normalizeH="0" baseline="0" smtClean="0">
                          <a:ln>
                            <a:noFill/>
                          </a:ln>
                          <a:solidFill>
                            <a:srgbClr val="000000"/>
                          </a:solidFill>
                          <a:effectLst/>
                          <a:latin typeface="Calibri" pitchFamily="34" charset="0"/>
                        </a:rPr>
                        <a:t>Strong ____________</a:t>
                      </a:r>
                    </a:p>
                    <a:p>
                      <a:pPr marL="533400" marR="0" lvl="0" indent="-533400" algn="l" defTabSz="914400" rtl="0" eaLnBrk="1" fontAlgn="base" latinLnBrk="0" hangingPunct="1">
                        <a:lnSpc>
                          <a:spcPct val="100000"/>
                        </a:lnSpc>
                        <a:spcBef>
                          <a:spcPct val="0"/>
                        </a:spcBef>
                        <a:spcAft>
                          <a:spcPct val="0"/>
                        </a:spcAft>
                        <a:buClrTx/>
                        <a:buSzTx/>
                        <a:buFontTx/>
                        <a:buAutoNum type="arabicPeriod"/>
                        <a:tabLst/>
                      </a:pPr>
                      <a:r>
                        <a:rPr kumimoji="0" lang="en-US" sz="2800" b="0" i="0" u="none" strike="noStrike" cap="none" normalizeH="0" baseline="0" smtClean="0">
                          <a:ln>
                            <a:noFill/>
                          </a:ln>
                          <a:solidFill>
                            <a:srgbClr val="000000"/>
                          </a:solidFill>
                          <a:effectLst/>
                          <a:latin typeface="Calibri" pitchFamily="34" charset="0"/>
                        </a:rPr>
                        <a:t>Home field advantage</a:t>
                      </a:r>
                    </a:p>
                    <a:p>
                      <a:pPr marL="533400" marR="0" lvl="0" indent="-533400" algn="l" defTabSz="914400" rtl="0" eaLnBrk="1" fontAlgn="base" latinLnBrk="0" hangingPunct="1">
                        <a:lnSpc>
                          <a:spcPct val="100000"/>
                        </a:lnSpc>
                        <a:spcBef>
                          <a:spcPct val="0"/>
                        </a:spcBef>
                        <a:spcAft>
                          <a:spcPct val="0"/>
                        </a:spcAft>
                        <a:buClrTx/>
                        <a:buSzTx/>
                        <a:buFontTx/>
                        <a:buAutoNum type="arabicPeriod"/>
                        <a:tabLst/>
                      </a:pPr>
                      <a:r>
                        <a:rPr kumimoji="0" lang="en-US" sz="2800" b="0" i="0" u="none" strike="noStrike" cap="none" normalizeH="0" baseline="0" smtClean="0">
                          <a:ln>
                            <a:noFill/>
                          </a:ln>
                          <a:solidFill>
                            <a:srgbClr val="000000"/>
                          </a:solidFill>
                          <a:effectLst/>
                          <a:latin typeface="Calibri" pitchFamily="34" charset="0"/>
                        </a:rPr>
                        <a:t>Alliance w/ _______</a:t>
                      </a:r>
                    </a:p>
                    <a:p>
                      <a:pPr marL="533400" marR="0" lvl="0" indent="-533400" algn="l"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smtClean="0">
                        <a:ln>
                          <a:noFill/>
                        </a:ln>
                        <a:solidFill>
                          <a:srgbClr val="000000"/>
                        </a:solidFill>
                        <a:effectLst/>
                        <a:latin typeface="Calibri"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0C0C0"/>
                    </a:solidFill>
                  </a:tcPr>
                </a:tc>
                <a:tc>
                  <a:txBody>
                    <a:bodyPr/>
                    <a:lstStyle/>
                    <a:p>
                      <a:pPr marL="533400" marR="0" lvl="0" indent="-533400" algn="l" defTabSz="914400" rtl="0" eaLnBrk="1" fontAlgn="base" latinLnBrk="0" hangingPunct="1">
                        <a:lnSpc>
                          <a:spcPct val="100000"/>
                        </a:lnSpc>
                        <a:spcBef>
                          <a:spcPct val="0"/>
                        </a:spcBef>
                        <a:spcAft>
                          <a:spcPct val="0"/>
                        </a:spcAft>
                        <a:buClrTx/>
                        <a:buSzTx/>
                        <a:buFontTx/>
                        <a:buNone/>
                        <a:tabLst/>
                      </a:pPr>
                      <a:r>
                        <a:rPr kumimoji="0" lang="en-US" sz="3200" b="1" i="0" u="none" strike="noStrike" cap="none" normalizeH="0" baseline="0" smtClean="0">
                          <a:ln>
                            <a:noFill/>
                          </a:ln>
                          <a:solidFill>
                            <a:srgbClr val="000000"/>
                          </a:solidFill>
                          <a:effectLst/>
                          <a:latin typeface="Calibri" pitchFamily="34" charset="0"/>
                        </a:rPr>
                        <a:t>Strengths</a:t>
                      </a:r>
                    </a:p>
                    <a:p>
                      <a:pPr marL="533400" marR="0" lvl="0" indent="-533400" algn="l" defTabSz="914400" rtl="0" eaLnBrk="1" fontAlgn="base" latinLnBrk="0" hangingPunct="1">
                        <a:lnSpc>
                          <a:spcPct val="100000"/>
                        </a:lnSpc>
                        <a:spcBef>
                          <a:spcPct val="0"/>
                        </a:spcBef>
                        <a:spcAft>
                          <a:spcPct val="0"/>
                        </a:spcAft>
                        <a:buClrTx/>
                        <a:buSzTx/>
                        <a:buFontTx/>
                        <a:buAutoNum type="arabicPeriod"/>
                        <a:tabLst/>
                      </a:pPr>
                      <a:r>
                        <a:rPr kumimoji="0" lang="en-US" sz="2800" b="0" i="0" u="none" strike="noStrike" cap="none" normalizeH="0" baseline="0" smtClean="0">
                          <a:ln>
                            <a:noFill/>
                          </a:ln>
                          <a:solidFill>
                            <a:srgbClr val="000000"/>
                          </a:solidFill>
                          <a:effectLst/>
                          <a:latin typeface="Calibri" pitchFamily="34" charset="0"/>
                        </a:rPr>
                        <a:t>Well-trained</a:t>
                      </a:r>
                    </a:p>
                    <a:p>
                      <a:pPr marL="533400" marR="0" lvl="0" indent="-533400" algn="l" defTabSz="914400" rtl="0" eaLnBrk="1" fontAlgn="base" latinLnBrk="0" hangingPunct="1">
                        <a:lnSpc>
                          <a:spcPct val="100000"/>
                        </a:lnSpc>
                        <a:spcBef>
                          <a:spcPct val="0"/>
                        </a:spcBef>
                        <a:spcAft>
                          <a:spcPct val="0"/>
                        </a:spcAft>
                        <a:buClrTx/>
                        <a:buSzTx/>
                        <a:buFontTx/>
                        <a:buAutoNum type="arabicPeriod"/>
                        <a:tabLst/>
                      </a:pPr>
                      <a:r>
                        <a:rPr kumimoji="0" lang="en-US" sz="2800" b="0" i="0" u="none" strike="noStrike" cap="none" normalizeH="0" baseline="0" smtClean="0">
                          <a:ln>
                            <a:noFill/>
                          </a:ln>
                          <a:solidFill>
                            <a:srgbClr val="000000"/>
                          </a:solidFill>
                          <a:effectLst/>
                          <a:latin typeface="Calibri" pitchFamily="34" charset="0"/>
                        </a:rPr>
                        <a:t>Generous _______</a:t>
                      </a:r>
                    </a:p>
                    <a:p>
                      <a:pPr marL="533400" marR="0" lvl="0" indent="-533400" algn="l" defTabSz="914400" rtl="0" eaLnBrk="1" fontAlgn="base" latinLnBrk="0" hangingPunct="1">
                        <a:lnSpc>
                          <a:spcPct val="100000"/>
                        </a:lnSpc>
                        <a:spcBef>
                          <a:spcPct val="0"/>
                        </a:spcBef>
                        <a:spcAft>
                          <a:spcPct val="0"/>
                        </a:spcAft>
                        <a:buClrTx/>
                        <a:buSzTx/>
                        <a:buFontTx/>
                        <a:buAutoNum type="arabicPeriod"/>
                        <a:tabLst/>
                      </a:pPr>
                      <a:r>
                        <a:rPr kumimoji="0" lang="en-US" sz="2800" b="0" i="0" u="none" strike="noStrike" cap="none" normalizeH="0" baseline="0" smtClean="0">
                          <a:ln>
                            <a:noFill/>
                          </a:ln>
                          <a:solidFill>
                            <a:srgbClr val="000000"/>
                          </a:solidFill>
                          <a:effectLst/>
                          <a:latin typeface="Calibri" pitchFamily="34" charset="0"/>
                        </a:rPr>
                        <a:t>Allied w/ ________</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44C3A"/>
                    </a:solidFill>
                  </a:tcPr>
                </a:tc>
              </a:tr>
              <a:tr h="2789238">
                <a:tc>
                  <a:txBody>
                    <a:bodyPr/>
                    <a:lstStyle/>
                    <a:p>
                      <a:pPr marL="533400" marR="0" lvl="0" indent="-533400" algn="l" defTabSz="914400" rtl="0" eaLnBrk="1" fontAlgn="base" latinLnBrk="0" hangingPunct="1">
                        <a:lnSpc>
                          <a:spcPct val="100000"/>
                        </a:lnSpc>
                        <a:spcBef>
                          <a:spcPct val="0"/>
                        </a:spcBef>
                        <a:spcAft>
                          <a:spcPct val="0"/>
                        </a:spcAft>
                        <a:buClrTx/>
                        <a:buSzTx/>
                        <a:buFontTx/>
                        <a:buNone/>
                        <a:tabLst/>
                      </a:pPr>
                      <a:r>
                        <a:rPr kumimoji="0" lang="en-US" sz="3200" b="1" i="0" u="none" strike="noStrike" cap="none" normalizeH="0" baseline="0" smtClean="0">
                          <a:ln>
                            <a:noFill/>
                          </a:ln>
                          <a:solidFill>
                            <a:srgbClr val="000000"/>
                          </a:solidFill>
                          <a:effectLst/>
                          <a:latin typeface="Calibri" pitchFamily="34" charset="0"/>
                        </a:rPr>
                        <a:t>Weaknesses</a:t>
                      </a:r>
                    </a:p>
                    <a:p>
                      <a:pPr marL="533400" marR="0" lvl="0" indent="-533400" algn="l" defTabSz="914400" rtl="0" eaLnBrk="1" fontAlgn="base" latinLnBrk="0" hangingPunct="1">
                        <a:lnSpc>
                          <a:spcPct val="100000"/>
                        </a:lnSpc>
                        <a:spcBef>
                          <a:spcPct val="0"/>
                        </a:spcBef>
                        <a:spcAft>
                          <a:spcPct val="0"/>
                        </a:spcAft>
                        <a:buClrTx/>
                        <a:buSzTx/>
                        <a:buFontTx/>
                        <a:buAutoNum type="arabicPeriod"/>
                        <a:tabLst/>
                      </a:pPr>
                      <a:r>
                        <a:rPr kumimoji="0" lang="en-US" sz="2800" b="0" i="0" u="none" strike="noStrike" cap="none" normalizeH="0" baseline="0" smtClean="0">
                          <a:ln>
                            <a:noFill/>
                          </a:ln>
                          <a:solidFill>
                            <a:srgbClr val="000000"/>
                          </a:solidFill>
                          <a:effectLst/>
                          <a:latin typeface="Calibri" pitchFamily="34" charset="0"/>
                        </a:rPr>
                        <a:t>Small and _______</a:t>
                      </a:r>
                    </a:p>
                    <a:p>
                      <a:pPr marL="533400" marR="0" lvl="0" indent="-533400" algn="l" defTabSz="914400" rtl="0" eaLnBrk="1" fontAlgn="base" latinLnBrk="0" hangingPunct="1">
                        <a:lnSpc>
                          <a:spcPct val="100000"/>
                        </a:lnSpc>
                        <a:spcBef>
                          <a:spcPct val="0"/>
                        </a:spcBef>
                        <a:spcAft>
                          <a:spcPct val="0"/>
                        </a:spcAft>
                        <a:buClrTx/>
                        <a:buSzTx/>
                        <a:buFontTx/>
                        <a:buAutoNum type="arabicPeriod"/>
                        <a:tabLst/>
                      </a:pPr>
                      <a:r>
                        <a:rPr kumimoji="0" lang="en-US" sz="2800" b="0" i="0" u="none" strike="noStrike" cap="none" normalizeH="0" baseline="0" smtClean="0">
                          <a:ln>
                            <a:noFill/>
                          </a:ln>
                          <a:solidFill>
                            <a:srgbClr val="000000"/>
                          </a:solidFill>
                          <a:effectLst/>
                          <a:latin typeface="Calibri" pitchFamily="34" charset="0"/>
                        </a:rPr>
                        <a:t>Lack of ________</a:t>
                      </a:r>
                    </a:p>
                    <a:p>
                      <a:pPr marL="533400" marR="0" lvl="0" indent="-533400" algn="l" defTabSz="914400" rtl="0" eaLnBrk="1" fontAlgn="base" latinLnBrk="0" hangingPunct="1">
                        <a:lnSpc>
                          <a:spcPct val="100000"/>
                        </a:lnSpc>
                        <a:spcBef>
                          <a:spcPct val="0"/>
                        </a:spcBef>
                        <a:spcAft>
                          <a:spcPct val="0"/>
                        </a:spcAft>
                        <a:buClrTx/>
                        <a:buSzTx/>
                        <a:buFontTx/>
                        <a:buAutoNum type="arabicPeriod"/>
                        <a:tabLst/>
                      </a:pPr>
                      <a:r>
                        <a:rPr kumimoji="0" lang="en-US" sz="2800" b="0" i="0" u="none" strike="noStrike" cap="none" normalizeH="0" baseline="0" smtClean="0">
                          <a:ln>
                            <a:noFill/>
                          </a:ln>
                          <a:solidFill>
                            <a:srgbClr val="000000"/>
                          </a:solidFill>
                          <a:effectLst/>
                          <a:latin typeface="Calibri" pitchFamily="34" charset="0"/>
                        </a:rPr>
                        <a:t>_____ central government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0C0C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alibri" pitchFamily="34" charset="0"/>
                        </a:rPr>
                        <a:t>1. Fighting in unfamiliar _________:</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44C3A"/>
                    </a:solidFill>
                  </a:tcPr>
                </a:tc>
              </a:tr>
            </a:tbl>
          </a:graphicData>
        </a:graphic>
      </p:graphicFrame>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Rectangle 3"/>
          <p:cNvSpPr>
            <a:spLocks noGrp="1"/>
          </p:cNvSpPr>
          <p:nvPr>
            <p:ph type="body" idx="1"/>
          </p:nvPr>
        </p:nvSpPr>
        <p:spPr>
          <a:xfrm>
            <a:off x="304800" y="990600"/>
            <a:ext cx="4572000" cy="6514091"/>
          </a:xfrm>
        </p:spPr>
        <p:txBody>
          <a:bodyPr/>
          <a:lstStyle/>
          <a:p>
            <a:r>
              <a:rPr lang="en-US" sz="3100" dirty="0" smtClean="0"/>
              <a:t>Women’s roles tended to be:</a:t>
            </a:r>
          </a:p>
          <a:p>
            <a:pPr lvl="1"/>
            <a:r>
              <a:rPr lang="en-US" sz="2700" dirty="0" smtClean="0"/>
              <a:t>Deborah Sampson:</a:t>
            </a:r>
          </a:p>
          <a:p>
            <a:pPr lvl="1"/>
            <a:r>
              <a:rPr lang="en-US" sz="2700" dirty="0" smtClean="0"/>
              <a:t>Mary Hays (“Molly Pitcher”):</a:t>
            </a:r>
          </a:p>
          <a:p>
            <a:pPr lvl="1"/>
            <a:r>
              <a:rPr lang="en-US" sz="2700" dirty="0" smtClean="0"/>
              <a:t>Raised ______</a:t>
            </a:r>
          </a:p>
          <a:p>
            <a:r>
              <a:rPr lang="en-US" sz="3100" dirty="0" smtClean="0"/>
              <a:t>African Americans:</a:t>
            </a:r>
          </a:p>
          <a:p>
            <a:pPr lvl="1"/>
            <a:r>
              <a:rPr lang="en-US" sz="2700" dirty="0" smtClean="0"/>
              <a:t>Most given ________</a:t>
            </a:r>
          </a:p>
          <a:p>
            <a:pPr lvl="1"/>
            <a:r>
              <a:rPr lang="en-US" sz="2700" dirty="0" smtClean="0"/>
              <a:t>James Middleton:</a:t>
            </a:r>
          </a:p>
          <a:p>
            <a:r>
              <a:rPr lang="en-US" sz="3100" dirty="0" smtClean="0"/>
              <a:t>Native Americans</a:t>
            </a:r>
          </a:p>
          <a:p>
            <a:pPr lvl="1"/>
            <a:r>
              <a:rPr lang="en-US" sz="2700" dirty="0" smtClean="0"/>
              <a:t>Fought on both _____</a:t>
            </a:r>
          </a:p>
          <a:p>
            <a:pPr lvl="1"/>
            <a:endParaRPr lang="en-US" dirty="0" smtClean="0"/>
          </a:p>
          <a:p>
            <a:pPr lvl="1"/>
            <a:endParaRPr lang="en-US" dirty="0" smtClean="0"/>
          </a:p>
          <a:p>
            <a:pPr>
              <a:buFontTx/>
              <a:buNone/>
            </a:pPr>
            <a:endParaRPr lang="en-US" dirty="0" smtClean="0"/>
          </a:p>
        </p:txBody>
      </p:sp>
      <p:sp>
        <p:nvSpPr>
          <p:cNvPr id="4" name="Title 3"/>
          <p:cNvSpPr>
            <a:spLocks noGrp="1"/>
          </p:cNvSpPr>
          <p:nvPr>
            <p:ph type="title"/>
          </p:nvPr>
        </p:nvSpPr>
        <p:spPr/>
        <p:txBody>
          <a:bodyPr/>
          <a:lstStyle/>
          <a:p>
            <a:r>
              <a:rPr smtClean="0"/>
              <a:t>Roles during the Revolution</a:t>
            </a:r>
            <a:endParaRPr lang="en-US" dirty="0"/>
          </a:p>
        </p:txBody>
      </p:sp>
      <p:pic>
        <p:nvPicPr>
          <p:cNvPr id="5" name="Picture 4" descr="Molly-Pitcher-1778-revised-large.jpg"/>
          <p:cNvPicPr>
            <a:picLocks noChangeAspect="1"/>
          </p:cNvPicPr>
          <p:nvPr/>
        </p:nvPicPr>
        <p:blipFill>
          <a:blip r:embed="rId3"/>
          <a:stretch>
            <a:fillRect/>
          </a:stretch>
        </p:blipFill>
        <p:spPr>
          <a:xfrm>
            <a:off x="4191000" y="1371600"/>
            <a:ext cx="4572000" cy="3154680"/>
          </a:xfrm>
          <a:prstGeom prst="rect">
            <a:avLst/>
          </a:prstGeom>
        </p:spPr>
      </p:pic>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Rectangle 3"/>
          <p:cNvSpPr>
            <a:spLocks noGrp="1"/>
          </p:cNvSpPr>
          <p:nvPr>
            <p:ph type="body" idx="1"/>
          </p:nvPr>
        </p:nvSpPr>
        <p:spPr>
          <a:xfrm>
            <a:off x="381000" y="1412875"/>
            <a:ext cx="8382000" cy="1932837"/>
          </a:xfrm>
        </p:spPr>
        <p:txBody>
          <a:bodyPr/>
          <a:lstStyle/>
          <a:p>
            <a:r>
              <a:rPr lang="en-US" dirty="0" smtClean="0"/>
              <a:t>Finish the Timeline</a:t>
            </a:r>
          </a:p>
          <a:p>
            <a:pPr lvl="1"/>
            <a:r>
              <a:rPr lang="en-US" dirty="0" smtClean="0"/>
              <a:t>Due at beginning of next class</a:t>
            </a:r>
          </a:p>
          <a:p>
            <a:r>
              <a:rPr lang="en-US" dirty="0" smtClean="0"/>
              <a:t>Crossword Puzzle</a:t>
            </a:r>
          </a:p>
          <a:p>
            <a:pPr lvl="1"/>
            <a:r>
              <a:rPr lang="en-US" dirty="0" smtClean="0"/>
              <a:t>Due at the end of next class (2/20)</a:t>
            </a:r>
          </a:p>
        </p:txBody>
      </p:sp>
      <p:sp>
        <p:nvSpPr>
          <p:cNvPr id="5" name="Title 3"/>
          <p:cNvSpPr>
            <a:spLocks noGrp="1"/>
          </p:cNvSpPr>
          <p:nvPr>
            <p:ph type="title"/>
          </p:nvPr>
        </p:nvSpPr>
        <p:spPr>
          <a:xfrm>
            <a:off x="381000" y="230188"/>
            <a:ext cx="8382000" cy="665162"/>
          </a:xfrm>
        </p:spPr>
        <p:txBody>
          <a:bodyPr/>
          <a:lstStyle/>
          <a:p>
            <a:r>
              <a:rPr smtClean="0"/>
              <a:t>In-Class Activity / Homework</a:t>
            </a:r>
            <a:endParaRPr lang="en-US" dirty="0"/>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defTabSz="914363" eaLnBrk="1" fontAlgn="auto" hangingPunct="1">
              <a:spcAft>
                <a:spcPts val="0"/>
              </a:spcAft>
              <a:defRPr/>
            </a:pPr>
            <a:r>
              <a:rPr sz="6000" dirty="0" smtClean="0"/>
              <a:t>The American Revolution</a:t>
            </a:r>
            <a:endParaRPr sz="6000" dirty="0"/>
          </a:p>
        </p:txBody>
      </p:sp>
      <p:sp>
        <p:nvSpPr>
          <p:cNvPr id="3" name="Subtitle 2"/>
          <p:cNvSpPr>
            <a:spLocks noGrp="1"/>
          </p:cNvSpPr>
          <p:nvPr>
            <p:ph type="subTitle" idx="1"/>
          </p:nvPr>
        </p:nvSpPr>
        <p:spPr>
          <a:xfrm>
            <a:off x="730250" y="4344988"/>
            <a:ext cx="7681913" cy="1370012"/>
          </a:xfrm>
        </p:spPr>
        <p:txBody>
          <a:bodyPr rtlCol="0">
            <a:normAutofit/>
          </a:bodyPr>
          <a:lstStyle/>
          <a:p>
            <a:pPr defTabSz="914363" eaLnBrk="1" fontAlgn="auto" hangingPunct="1">
              <a:spcAft>
                <a:spcPts val="0"/>
              </a:spcAft>
              <a:defRPr/>
            </a:pPr>
            <a:r>
              <a:rPr lang="en-US" dirty="0" smtClean="0"/>
              <a:t>Chapter 4</a:t>
            </a:r>
            <a:endParaRPr lang="en-US" dirty="0"/>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smtClean="0"/>
              <a:t>Journal						2/20</a:t>
            </a:r>
            <a:endParaRPr lang="en-US" dirty="0"/>
          </a:p>
        </p:txBody>
      </p:sp>
      <p:sp>
        <p:nvSpPr>
          <p:cNvPr id="3" name="Content Placeholder 2"/>
          <p:cNvSpPr>
            <a:spLocks noGrp="1"/>
          </p:cNvSpPr>
          <p:nvPr>
            <p:ph idx="1"/>
          </p:nvPr>
        </p:nvSpPr>
        <p:spPr>
          <a:xfrm>
            <a:off x="381000" y="1412875"/>
            <a:ext cx="8382000" cy="2314480"/>
          </a:xfrm>
        </p:spPr>
        <p:txBody>
          <a:bodyPr/>
          <a:lstStyle/>
          <a:p>
            <a:r>
              <a:rPr lang="en-US" dirty="0" smtClean="0"/>
              <a:t>In your opinion, are “all men created equal?”  Explain, your answer</a:t>
            </a:r>
          </a:p>
          <a:p>
            <a:r>
              <a:rPr lang="en-US" dirty="0" smtClean="0"/>
              <a:t>Did the framers really mean all men are created equal?  Are African Americans, Native Americans, and women included?</a:t>
            </a:r>
          </a:p>
        </p:txBody>
      </p:sp>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3" name="Rectangle 3"/>
          <p:cNvSpPr>
            <a:spLocks noGrp="1"/>
          </p:cNvSpPr>
          <p:nvPr>
            <p:ph type="body" idx="1"/>
          </p:nvPr>
        </p:nvSpPr>
        <p:spPr>
          <a:xfrm>
            <a:off x="381000" y="914400"/>
            <a:ext cx="4572000" cy="5878532"/>
          </a:xfrm>
        </p:spPr>
        <p:txBody>
          <a:bodyPr/>
          <a:lstStyle/>
          <a:p>
            <a:r>
              <a:rPr lang="en-US" dirty="0" smtClean="0"/>
              <a:t>Battle of Bunker Hill (June 1775)</a:t>
            </a:r>
          </a:p>
          <a:p>
            <a:pPr lvl="1"/>
            <a:r>
              <a:rPr lang="en-US" dirty="0" smtClean="0"/>
              <a:t>First ______ battle</a:t>
            </a:r>
          </a:p>
          <a:p>
            <a:pPr lvl="1"/>
            <a:r>
              <a:rPr lang="en-US" dirty="0" smtClean="0"/>
              <a:t>Took place in </a:t>
            </a:r>
            <a:r>
              <a:rPr lang="en-US" dirty="0" smtClean="0"/>
              <a:t>_______</a:t>
            </a:r>
          </a:p>
          <a:p>
            <a:pPr lvl="1"/>
            <a:r>
              <a:rPr lang="en-US" dirty="0" smtClean="0"/>
              <a:t>Considered a British </a:t>
            </a:r>
            <a:r>
              <a:rPr lang="en-US" dirty="0" smtClean="0"/>
              <a:t>________</a:t>
            </a:r>
          </a:p>
          <a:p>
            <a:pPr lvl="1"/>
            <a:r>
              <a:rPr lang="en-US" dirty="0" smtClean="0"/>
              <a:t>Colonists gained ______</a:t>
            </a:r>
          </a:p>
          <a:p>
            <a:r>
              <a:rPr lang="en-US" dirty="0" smtClean="0"/>
              <a:t>Battles </a:t>
            </a:r>
            <a:r>
              <a:rPr lang="en-US" dirty="0" smtClean="0"/>
              <a:t>of Trenton and Princeton (Dec. 1776)</a:t>
            </a:r>
          </a:p>
          <a:p>
            <a:pPr lvl="1"/>
            <a:r>
              <a:rPr lang="en-US" dirty="0" smtClean="0">
                <a:hlinkClick r:id="rId3"/>
              </a:rPr>
              <a:t>http</a:t>
            </a:r>
            <a:r>
              <a:rPr lang="en-US" dirty="0" smtClean="0">
                <a:hlinkClick r:id="rId3"/>
              </a:rPr>
              <a:t>://www.youtube.com/watch?v=TnWxFOqsWdk</a:t>
            </a:r>
            <a:endParaRPr lang="en-US" dirty="0" smtClean="0"/>
          </a:p>
          <a:p>
            <a:pPr lvl="1"/>
            <a:endParaRPr lang="en-US" dirty="0" smtClean="0"/>
          </a:p>
        </p:txBody>
      </p:sp>
      <p:sp>
        <p:nvSpPr>
          <p:cNvPr id="4" name="Title 3"/>
          <p:cNvSpPr>
            <a:spLocks noGrp="1"/>
          </p:cNvSpPr>
          <p:nvPr>
            <p:ph type="title"/>
          </p:nvPr>
        </p:nvSpPr>
        <p:spPr/>
        <p:txBody>
          <a:bodyPr/>
          <a:lstStyle/>
          <a:p>
            <a:r>
              <a:rPr smtClean="0"/>
              <a:t>The Fighting Begins</a:t>
            </a:r>
            <a:endParaRPr lang="en-US" dirty="0"/>
          </a:p>
        </p:txBody>
      </p:sp>
      <p:pic>
        <p:nvPicPr>
          <p:cNvPr id="5" name="Picture 4" descr="20080706214625!Battle_of_bunker_hill_by_percy_moran.jpg"/>
          <p:cNvPicPr>
            <a:picLocks noChangeAspect="1"/>
          </p:cNvPicPr>
          <p:nvPr/>
        </p:nvPicPr>
        <p:blipFill>
          <a:blip r:embed="rId4"/>
          <a:stretch>
            <a:fillRect/>
          </a:stretch>
        </p:blipFill>
        <p:spPr>
          <a:xfrm>
            <a:off x="4905154" y="1371600"/>
            <a:ext cx="4238846" cy="3505200"/>
          </a:xfrm>
          <a:prstGeom prst="rect">
            <a:avLst/>
          </a:prstGeom>
        </p:spPr>
      </p:pic>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7" name="Rectangle 3"/>
          <p:cNvSpPr>
            <a:spLocks noGrp="1"/>
          </p:cNvSpPr>
          <p:nvPr>
            <p:ph type="body" idx="1"/>
          </p:nvPr>
        </p:nvSpPr>
        <p:spPr>
          <a:xfrm>
            <a:off x="381000" y="1412874"/>
            <a:ext cx="3810000" cy="4807470"/>
          </a:xfrm>
        </p:spPr>
        <p:txBody>
          <a:bodyPr/>
          <a:lstStyle/>
          <a:p>
            <a:r>
              <a:rPr lang="en-US" dirty="0" smtClean="0"/>
              <a:t>Battle of Saratoga (Oct. 1777)</a:t>
            </a:r>
          </a:p>
          <a:p>
            <a:pPr lvl="1"/>
            <a:r>
              <a:rPr lang="en-US" dirty="0" smtClean="0"/>
              <a:t>Took place in ________</a:t>
            </a:r>
            <a:endParaRPr lang="en-US" dirty="0" smtClean="0"/>
          </a:p>
          <a:p>
            <a:pPr lvl="1"/>
            <a:r>
              <a:rPr lang="en-US" dirty="0" smtClean="0"/>
              <a:t>American _______</a:t>
            </a:r>
          </a:p>
          <a:p>
            <a:pPr lvl="1"/>
            <a:r>
              <a:rPr lang="en-US" dirty="0" smtClean="0"/>
              <a:t>Brought ______ into the war:</a:t>
            </a:r>
          </a:p>
          <a:p>
            <a:pPr lvl="1"/>
            <a:r>
              <a:rPr lang="en-US" dirty="0" smtClean="0"/>
              <a:t>European ____ also joined to help train men</a:t>
            </a:r>
          </a:p>
          <a:p>
            <a:pPr lvl="1"/>
            <a:endParaRPr lang="en-US" dirty="0" smtClean="0"/>
          </a:p>
        </p:txBody>
      </p:sp>
      <p:sp>
        <p:nvSpPr>
          <p:cNvPr id="4" name="Title 3"/>
          <p:cNvSpPr txBox="1">
            <a:spLocks/>
          </p:cNvSpPr>
          <p:nvPr/>
        </p:nvSpPr>
        <p:spPr>
          <a:xfrm>
            <a:off x="381000" y="304800"/>
            <a:ext cx="8382000" cy="665162"/>
          </a:xfrm>
          <a:prstGeom prst="rect">
            <a:avLst/>
          </a:prstGeom>
        </p:spPr>
        <p:txBody>
          <a:bodyPr vert="horz" wrap="square" lIns="0" tIns="0" rIns="0" bIns="0" rtlCol="0" anchor="t">
            <a:spAutoFit/>
          </a:bodyPr>
          <a:lstStyle/>
          <a:p>
            <a:pPr marL="0" marR="0" lvl="0" indent="0" algn="l" defTabSz="912813" rtl="0" eaLnBrk="0" fontAlgn="base" latinLnBrk="0" hangingPunct="0">
              <a:lnSpc>
                <a:spcPct val="90000"/>
              </a:lnSpc>
              <a:spcBef>
                <a:spcPct val="0"/>
              </a:spcBef>
              <a:spcAft>
                <a:spcPct val="0"/>
              </a:spcAft>
              <a:buClrTx/>
              <a:buSzTx/>
              <a:buFontTx/>
              <a:buNone/>
              <a:tabLst/>
              <a:defRPr/>
            </a:pPr>
            <a:r>
              <a:rPr kumimoji="0" lang="en-US" sz="4800" b="0" i="0" u="none" strike="noStrike" kern="1200" cap="none" spc="-150" normalizeH="0" baseline="0" noProof="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uLnTx/>
                <a:uFillTx/>
                <a:latin typeface="+mj-lt"/>
                <a:ea typeface="+mn-ea"/>
                <a:cs typeface="Arial" charset="0"/>
              </a:rPr>
              <a:t>Turning Point</a:t>
            </a:r>
            <a:endParaRPr kumimoji="0" lang="en-US" sz="4800" b="0" i="0" u="none" strike="noStrike" kern="1200" cap="none" spc="-150" normalizeH="0" baseline="0" noProof="0" dirty="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uLnTx/>
              <a:uFillTx/>
              <a:latin typeface="+mj-lt"/>
              <a:ea typeface="+mn-ea"/>
              <a:cs typeface="Arial" charset="0"/>
            </a:endParaRPr>
          </a:p>
        </p:txBody>
      </p:sp>
      <p:pic>
        <p:nvPicPr>
          <p:cNvPr id="5" name="Picture 4" descr="Battle_of_Saratoga.jpg"/>
          <p:cNvPicPr>
            <a:picLocks noChangeAspect="1"/>
          </p:cNvPicPr>
          <p:nvPr/>
        </p:nvPicPr>
        <p:blipFill>
          <a:blip r:embed="rId3"/>
          <a:stretch>
            <a:fillRect/>
          </a:stretch>
        </p:blipFill>
        <p:spPr>
          <a:xfrm>
            <a:off x="4191000" y="1143000"/>
            <a:ext cx="4648200" cy="2979615"/>
          </a:xfrm>
          <a:prstGeom prst="rect">
            <a:avLst/>
          </a:prstGeom>
        </p:spPr>
      </p:pic>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txBox="1">
            <a:spLocks/>
          </p:cNvSpPr>
          <p:nvPr/>
        </p:nvSpPr>
        <p:spPr>
          <a:xfrm>
            <a:off x="381000" y="304800"/>
            <a:ext cx="8382000" cy="665162"/>
          </a:xfrm>
          <a:prstGeom prst="rect">
            <a:avLst/>
          </a:prstGeom>
        </p:spPr>
        <p:txBody>
          <a:bodyPr vert="horz" wrap="square" lIns="0" tIns="0" rIns="0" bIns="0" rtlCol="0" anchor="t">
            <a:spAutoFit/>
          </a:bodyPr>
          <a:lstStyle/>
          <a:p>
            <a:pPr marL="0" marR="0" lvl="0" indent="0" algn="l" defTabSz="912813" rtl="0" eaLnBrk="0" fontAlgn="base" latinLnBrk="0" hangingPunct="0">
              <a:lnSpc>
                <a:spcPct val="90000"/>
              </a:lnSpc>
              <a:spcBef>
                <a:spcPct val="0"/>
              </a:spcBef>
              <a:spcAft>
                <a:spcPct val="0"/>
              </a:spcAft>
              <a:buClrTx/>
              <a:buSzTx/>
              <a:buFontTx/>
              <a:buNone/>
              <a:tabLst/>
              <a:defRPr/>
            </a:pPr>
            <a:r>
              <a:rPr kumimoji="0" lang="en-US" sz="4800" b="0" i="0" u="none" strike="noStrike" kern="1200" cap="none" spc="-150" normalizeH="0" baseline="0" noProof="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uLnTx/>
                <a:uFillTx/>
                <a:latin typeface="+mj-lt"/>
                <a:ea typeface="+mn-ea"/>
                <a:cs typeface="Arial" charset="0"/>
              </a:rPr>
              <a:t>The War Comes to an End</a:t>
            </a:r>
            <a:endParaRPr kumimoji="0" lang="en-US" sz="4800" b="0" i="0" u="none" strike="noStrike" kern="1200" cap="none" spc="-150" normalizeH="0" baseline="0" noProof="0" dirty="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uLnTx/>
              <a:uFillTx/>
              <a:latin typeface="+mj-lt"/>
              <a:ea typeface="+mn-ea"/>
              <a:cs typeface="Arial" charset="0"/>
            </a:endParaRPr>
          </a:p>
        </p:txBody>
      </p:sp>
      <p:sp>
        <p:nvSpPr>
          <p:cNvPr id="6" name="Rectangle 3"/>
          <p:cNvSpPr txBox="1">
            <a:spLocks/>
          </p:cNvSpPr>
          <p:nvPr/>
        </p:nvSpPr>
        <p:spPr bwMode="auto">
          <a:xfrm>
            <a:off x="304800" y="1371600"/>
            <a:ext cx="3505200" cy="5281446"/>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396875" marR="0" lvl="0" indent="-396875" algn="l" defTabSz="912813" rtl="0" eaLnBrk="0" fontAlgn="base" latinLnBrk="0" hangingPunct="0">
              <a:lnSpc>
                <a:spcPct val="90000"/>
              </a:lnSpc>
              <a:spcBef>
                <a:spcPct val="20000"/>
              </a:spcBef>
              <a:spcAft>
                <a:spcPct val="0"/>
              </a:spcAft>
              <a:buClrTx/>
              <a:buSzTx/>
              <a:buFontTx/>
              <a:buBlip>
                <a:blip r:embed="rId3"/>
              </a:buBlip>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Battle of Yorktown</a:t>
            </a:r>
            <a:r>
              <a:rPr kumimoji="0" lang="en-US" sz="3200" b="0" i="0" u="none" strike="noStrike" kern="1200" cap="none" spc="0" normalizeH="0" noProof="0" dirty="0" smtClean="0">
                <a:ln>
                  <a:noFill/>
                </a:ln>
                <a:solidFill>
                  <a:schemeClr val="tx1"/>
                </a:solidFill>
                <a:effectLst/>
                <a:uLnTx/>
                <a:uFillTx/>
                <a:latin typeface="+mn-lt"/>
                <a:ea typeface="+mn-ea"/>
                <a:cs typeface="+mn-cs"/>
              </a:rPr>
              <a:t> (1781)</a:t>
            </a:r>
          </a:p>
          <a:p>
            <a:pPr marL="854075" lvl="1" indent="-396875" defTabSz="912813" eaLnBrk="0" hangingPunct="0">
              <a:lnSpc>
                <a:spcPct val="90000"/>
              </a:lnSpc>
              <a:spcBef>
                <a:spcPct val="20000"/>
              </a:spcBef>
              <a:buFontTx/>
              <a:buBlip>
                <a:blip r:embed="rId3"/>
              </a:buBlip>
            </a:pPr>
            <a:r>
              <a:rPr lang="en-US" sz="2800" baseline="0" dirty="0" smtClean="0">
                <a:latin typeface="+mn-lt"/>
              </a:rPr>
              <a:t>Cornwallis</a:t>
            </a:r>
            <a:r>
              <a:rPr lang="en-US" sz="2800" dirty="0" smtClean="0">
                <a:latin typeface="+mn-lt"/>
              </a:rPr>
              <a:t> = ____________</a:t>
            </a:r>
          </a:p>
          <a:p>
            <a:pPr marL="854075" lvl="1" indent="-396875" defTabSz="912813" eaLnBrk="0" hangingPunct="0">
              <a:lnSpc>
                <a:spcPct val="90000"/>
              </a:lnSpc>
              <a:spcBef>
                <a:spcPct val="20000"/>
              </a:spcBef>
              <a:buFontTx/>
              <a:buBlip>
                <a:blip r:embed="rId3"/>
              </a:buBlip>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French</a:t>
            </a:r>
            <a:r>
              <a:rPr kumimoji="0" lang="en-US" sz="2800" b="0" i="0" u="none" strike="noStrike" kern="1200" cap="none" spc="0" normalizeH="0" noProof="0" dirty="0" smtClean="0">
                <a:ln>
                  <a:noFill/>
                </a:ln>
                <a:solidFill>
                  <a:schemeClr val="tx1"/>
                </a:solidFill>
                <a:effectLst/>
                <a:uLnTx/>
                <a:uFillTx/>
                <a:latin typeface="+mn-lt"/>
                <a:ea typeface="+mn-ea"/>
                <a:cs typeface="+mn-cs"/>
              </a:rPr>
              <a:t> ____ blocked:</a:t>
            </a:r>
          </a:p>
          <a:p>
            <a:pPr marL="854075" lvl="1" indent="-396875" defTabSz="912813" eaLnBrk="0" hangingPunct="0">
              <a:lnSpc>
                <a:spcPct val="90000"/>
              </a:lnSpc>
              <a:spcBef>
                <a:spcPct val="20000"/>
              </a:spcBef>
              <a:buFontTx/>
              <a:buBlip>
                <a:blip r:embed="rId3"/>
              </a:buBlip>
            </a:pPr>
            <a:r>
              <a:rPr lang="en-US" sz="2800" baseline="0" dirty="0" smtClean="0">
                <a:latin typeface="+mn-lt"/>
              </a:rPr>
              <a:t>American</a:t>
            </a:r>
            <a:r>
              <a:rPr lang="en-US" sz="2800" dirty="0" smtClean="0">
                <a:latin typeface="+mn-lt"/>
              </a:rPr>
              <a:t> and French troops:</a:t>
            </a:r>
          </a:p>
          <a:p>
            <a:pPr marL="854075" lvl="1" indent="-396875" defTabSz="912813" eaLnBrk="0" hangingPunct="0">
              <a:lnSpc>
                <a:spcPct val="90000"/>
              </a:lnSpc>
              <a:spcBef>
                <a:spcPct val="20000"/>
              </a:spcBef>
              <a:buFontTx/>
              <a:buBlip>
                <a:blip r:embed="rId3"/>
              </a:buBlip>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Forced</a:t>
            </a:r>
            <a:r>
              <a:rPr kumimoji="0" lang="en-US" sz="2800" b="0" i="0" u="none" strike="noStrike" kern="1200" cap="none" spc="0" normalizeH="0" noProof="0" dirty="0" smtClean="0">
                <a:ln>
                  <a:noFill/>
                </a:ln>
                <a:solidFill>
                  <a:schemeClr val="tx1"/>
                </a:solidFill>
                <a:effectLst/>
                <a:uLnTx/>
                <a:uFillTx/>
                <a:latin typeface="+mn-lt"/>
                <a:ea typeface="+mn-ea"/>
                <a:cs typeface="+mn-cs"/>
              </a:rPr>
              <a:t> to ______ in Oct. 1781</a:t>
            </a:r>
          </a:p>
          <a:p>
            <a:pPr marL="854075" lvl="1" indent="-396875" defTabSz="912813" eaLnBrk="0" hangingPunct="0">
              <a:lnSpc>
                <a:spcPct val="90000"/>
              </a:lnSpc>
              <a:spcBef>
                <a:spcPct val="20000"/>
              </a:spcBef>
              <a:buFontTx/>
              <a:buBlip>
                <a:blip r:embed="rId3"/>
              </a:buBlip>
            </a:pPr>
            <a:endParaRPr kumimoji="0" lang="en-US" sz="2800" b="0" i="0" u="none" strike="noStrike" kern="1200" cap="none" spc="0" normalizeH="0" baseline="0" noProof="0" dirty="0" smtClean="0">
              <a:ln>
                <a:noFill/>
              </a:ln>
              <a:solidFill>
                <a:schemeClr val="tx1"/>
              </a:solidFill>
              <a:effectLst/>
              <a:uLnTx/>
              <a:uFillTx/>
              <a:latin typeface="+mn-lt"/>
              <a:ea typeface="+mn-ea"/>
              <a:cs typeface="+mn-cs"/>
            </a:endParaRPr>
          </a:p>
          <a:p>
            <a:pPr marL="914400" marR="0" lvl="1" indent="-396875" algn="l" defTabSz="912813" rtl="0" eaLnBrk="0" fontAlgn="base" latinLnBrk="0" hangingPunct="0">
              <a:lnSpc>
                <a:spcPct val="90000"/>
              </a:lnSpc>
              <a:spcBef>
                <a:spcPct val="20000"/>
              </a:spcBef>
              <a:spcAft>
                <a:spcPct val="0"/>
              </a:spcAft>
              <a:buClrTx/>
              <a:buSzTx/>
              <a:buFontTx/>
              <a:buBlip>
                <a:blip r:embed="rId4"/>
              </a:buBlip>
              <a:tabLst/>
              <a:defRPr/>
            </a:pPr>
            <a:endParaRPr kumimoji="0" lang="en-US" sz="2800" b="0" i="0" u="none" strike="noStrike" kern="1200" cap="none" spc="0" normalizeH="0" baseline="0" noProof="0" dirty="0" smtClean="0">
              <a:ln>
                <a:noFill/>
              </a:ln>
              <a:solidFill>
                <a:schemeClr val="tx1"/>
              </a:solidFill>
              <a:effectLst/>
              <a:uLnTx/>
              <a:uFillTx/>
              <a:latin typeface="+mn-lt"/>
              <a:ea typeface="+mn-ea"/>
              <a:cs typeface="+mn-cs"/>
            </a:endParaRPr>
          </a:p>
        </p:txBody>
      </p:sp>
      <p:pic>
        <p:nvPicPr>
          <p:cNvPr id="7" name="Picture 6" descr="british-surrender-s.jpg"/>
          <p:cNvPicPr>
            <a:picLocks noChangeAspect="1"/>
          </p:cNvPicPr>
          <p:nvPr/>
        </p:nvPicPr>
        <p:blipFill>
          <a:blip r:embed="rId5"/>
          <a:stretch>
            <a:fillRect/>
          </a:stretch>
        </p:blipFill>
        <p:spPr>
          <a:xfrm>
            <a:off x="3442706" y="1752600"/>
            <a:ext cx="5701294" cy="2971800"/>
          </a:xfrm>
          <a:prstGeom prst="rect">
            <a:avLst/>
          </a:prstGeom>
        </p:spPr>
      </p:pic>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4875181"/>
          </a:xfrm>
        </p:spPr>
        <p:txBody>
          <a:bodyPr/>
          <a:lstStyle/>
          <a:p>
            <a:pPr algn="ctr"/>
            <a:r>
              <a:rPr sz="9600" smtClean="0"/>
              <a:t>CHAPTER 4 TEST ON 2/26</a:t>
            </a:r>
            <a:br>
              <a:rPr sz="9600" smtClean="0"/>
            </a:br>
            <a:r>
              <a:rPr sz="3200" smtClean="0"/>
              <a:t>http://www.youtube.com/watch?v=yPVy1drAr8Y&amp;feature=PlayList&amp;p=4CFE2E9D48E04579&amp;index=57</a:t>
            </a:r>
            <a:r>
              <a:rPr sz="9600" smtClean="0"/>
              <a:t/>
            </a:r>
            <a:br>
              <a:rPr sz="9600" smtClean="0"/>
            </a:br>
            <a:endParaRPr lang="en-US" sz="9600" dirty="0"/>
          </a:p>
        </p:txBody>
      </p:sp>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5" name="Rectangle 3"/>
          <p:cNvSpPr>
            <a:spLocks noGrp="1"/>
          </p:cNvSpPr>
          <p:nvPr>
            <p:ph type="body" idx="1"/>
          </p:nvPr>
        </p:nvSpPr>
        <p:spPr>
          <a:xfrm>
            <a:off x="381000" y="1066800"/>
            <a:ext cx="8382000" cy="5429179"/>
          </a:xfrm>
        </p:spPr>
        <p:txBody>
          <a:bodyPr/>
          <a:lstStyle/>
          <a:p>
            <a:r>
              <a:rPr lang="en-US" dirty="0" smtClean="0"/>
              <a:t>Crossword puzzle due at the end of class.</a:t>
            </a:r>
          </a:p>
          <a:p>
            <a:r>
              <a:rPr lang="en-US" dirty="0" smtClean="0"/>
              <a:t>Write an essay that </a:t>
            </a:r>
            <a:r>
              <a:rPr lang="en-US" dirty="0" smtClean="0"/>
              <a:t>addresses </a:t>
            </a:r>
            <a:r>
              <a:rPr lang="en-US" dirty="0" smtClean="0"/>
              <a:t>how </a:t>
            </a:r>
            <a:r>
              <a:rPr lang="en-US" dirty="0" smtClean="0"/>
              <a:t>the </a:t>
            </a:r>
            <a:r>
              <a:rPr lang="en-US" dirty="0" smtClean="0"/>
              <a:t>American Revolution changed American society? (think about women, slavery, religion, and the economy) 20 points </a:t>
            </a:r>
            <a:r>
              <a:rPr lang="en-US" dirty="0" smtClean="0">
                <a:sym typeface="Wingdings" pitchFamily="2" charset="2"/>
              </a:rPr>
              <a:t> you will have </a:t>
            </a:r>
            <a:r>
              <a:rPr lang="en-US" smtClean="0">
                <a:sym typeface="Wingdings" pitchFamily="2" charset="2"/>
              </a:rPr>
              <a:t>some time </a:t>
            </a:r>
            <a:r>
              <a:rPr lang="en-US" dirty="0" smtClean="0">
                <a:sym typeface="Wingdings" pitchFamily="2" charset="2"/>
              </a:rPr>
              <a:t>in class </a:t>
            </a:r>
            <a:r>
              <a:rPr lang="en-US" smtClean="0">
                <a:sym typeface="Wingdings" pitchFamily="2" charset="2"/>
              </a:rPr>
              <a:t>on </a:t>
            </a:r>
            <a:r>
              <a:rPr lang="en-US" smtClean="0">
                <a:sym typeface="Wingdings" pitchFamily="2" charset="2"/>
              </a:rPr>
              <a:t>Tuesday </a:t>
            </a:r>
            <a:r>
              <a:rPr lang="en-US" dirty="0" smtClean="0">
                <a:sym typeface="Wingdings" pitchFamily="2" charset="2"/>
              </a:rPr>
              <a:t>to work on this</a:t>
            </a:r>
            <a:endParaRPr lang="en-US" dirty="0" smtClean="0"/>
          </a:p>
          <a:p>
            <a:pPr lvl="1"/>
            <a:r>
              <a:rPr lang="en-US" dirty="0" smtClean="0"/>
              <a:t>Answer on a separate sheet of paper.  Write in complete sentences. </a:t>
            </a:r>
          </a:p>
          <a:p>
            <a:pPr lvl="1"/>
            <a:r>
              <a:rPr lang="en-US" dirty="0" smtClean="0"/>
              <a:t>Essay should have at least 3 paragraphs, which would be about 12-15 sentences.  </a:t>
            </a:r>
          </a:p>
          <a:p>
            <a:pPr lvl="1"/>
            <a:r>
              <a:rPr lang="en-US" dirty="0" smtClean="0"/>
              <a:t>These can be typed</a:t>
            </a:r>
          </a:p>
          <a:p>
            <a:pPr lvl="1"/>
            <a:r>
              <a:rPr lang="en-US" dirty="0" smtClean="0"/>
              <a:t>DO NOT PLAGARIZE…USE YOUR OWN WORDS.</a:t>
            </a:r>
          </a:p>
        </p:txBody>
      </p:sp>
      <p:sp>
        <p:nvSpPr>
          <p:cNvPr id="4" name="Title 3"/>
          <p:cNvSpPr txBox="1">
            <a:spLocks/>
          </p:cNvSpPr>
          <p:nvPr/>
        </p:nvSpPr>
        <p:spPr>
          <a:xfrm>
            <a:off x="381000" y="304800"/>
            <a:ext cx="8382000" cy="665162"/>
          </a:xfrm>
          <a:prstGeom prst="rect">
            <a:avLst/>
          </a:prstGeom>
        </p:spPr>
        <p:txBody>
          <a:bodyPr vert="horz" wrap="square" lIns="0" tIns="0" rIns="0" bIns="0" rtlCol="0" anchor="t">
            <a:spAutoFit/>
          </a:bodyPr>
          <a:lstStyle/>
          <a:p>
            <a:pPr marL="0" marR="0" lvl="0" indent="0" algn="l" defTabSz="912813" rtl="0" eaLnBrk="0" fontAlgn="base" latinLnBrk="0" hangingPunct="0">
              <a:lnSpc>
                <a:spcPct val="90000"/>
              </a:lnSpc>
              <a:spcBef>
                <a:spcPct val="0"/>
              </a:spcBef>
              <a:spcAft>
                <a:spcPct val="0"/>
              </a:spcAft>
              <a:buClrTx/>
              <a:buSzTx/>
              <a:buFontTx/>
              <a:buNone/>
              <a:tabLst/>
              <a:defRPr/>
            </a:pPr>
            <a:r>
              <a:rPr kumimoji="0" lang="en-US" sz="4800" b="0" i="0" u="none" strike="noStrike" kern="1200" cap="none" spc="-150" normalizeH="0" baseline="0" noProof="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uLnTx/>
                <a:uFillTx/>
                <a:latin typeface="+mj-lt"/>
                <a:ea typeface="+mn-ea"/>
                <a:cs typeface="Arial" charset="0"/>
              </a:rPr>
              <a:t>In Class</a:t>
            </a:r>
            <a:r>
              <a:rPr kumimoji="0" lang="en-US" sz="4800" b="0" i="0" u="none" strike="noStrike" kern="1200" cap="none" spc="-150" normalizeH="0" noProof="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uLnTx/>
                <a:uFillTx/>
                <a:latin typeface="+mj-lt"/>
                <a:ea typeface="+mn-ea"/>
                <a:cs typeface="Arial" charset="0"/>
              </a:rPr>
              <a:t> work / Homework</a:t>
            </a:r>
            <a:endParaRPr kumimoji="0" lang="en-US" sz="4800" b="0" i="0" u="none" strike="noStrike" kern="1200" cap="none" spc="-150" normalizeH="0" baseline="0" noProof="0" dirty="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uLnTx/>
              <a:uFillTx/>
              <a:latin typeface="+mj-lt"/>
              <a:ea typeface="+mn-ea"/>
              <a:cs typeface="Arial" charset="0"/>
            </a:endParaRPr>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normAutofit/>
          </a:bodyPr>
          <a:lstStyle/>
          <a:p>
            <a:pPr algn="ctr" defTabSz="914363" eaLnBrk="1" fontAlgn="auto" hangingPunct="1">
              <a:spcAft>
                <a:spcPts val="0"/>
              </a:spcAft>
              <a:defRPr/>
            </a:pPr>
            <a:r>
              <a:rPr sz="6000"/>
              <a:t>The First of the New Laws</a:t>
            </a:r>
            <a:endParaRPr sz="6000">
              <a:solidFill>
                <a:schemeClr val="tx2"/>
              </a:solidFill>
            </a:endParaRPr>
          </a:p>
        </p:txBody>
      </p:sp>
      <p:sp>
        <p:nvSpPr>
          <p:cNvPr id="20482" name="Text Placeholder 2"/>
          <p:cNvSpPr>
            <a:spLocks noGrp="1"/>
          </p:cNvSpPr>
          <p:nvPr>
            <p:ph type="body" sz="quarter" idx="10"/>
          </p:nvPr>
        </p:nvSpPr>
        <p:spPr>
          <a:xfrm>
            <a:off x="381000" y="1143000"/>
            <a:ext cx="4495800" cy="5410200"/>
          </a:xfrm>
        </p:spPr>
        <p:txBody>
          <a:bodyPr/>
          <a:lstStyle/>
          <a:p>
            <a:pPr eaLnBrk="1" hangingPunct="1"/>
            <a:r>
              <a:rPr lang="en-US" smtClean="0">
                <a:hlinkClick r:id="rId3"/>
              </a:rPr>
              <a:t>http://www.youtube.com/watch?v=6W2Mvax1DdI</a:t>
            </a:r>
            <a:endParaRPr lang="en-US" smtClean="0"/>
          </a:p>
          <a:p>
            <a:pPr eaLnBrk="1" hangingPunct="1"/>
            <a:r>
              <a:rPr lang="en-US" smtClean="0"/>
              <a:t>The ______ Act</a:t>
            </a:r>
          </a:p>
          <a:p>
            <a:pPr lvl="1" eaLnBrk="1" hangingPunct="1"/>
            <a:r>
              <a:rPr lang="en-US" smtClean="0"/>
              <a:t>Tax on _____ and _____</a:t>
            </a:r>
          </a:p>
          <a:p>
            <a:pPr eaLnBrk="1" hangingPunct="1"/>
            <a:r>
              <a:rPr lang="en-US" smtClean="0"/>
              <a:t>The _____ Act (1765)</a:t>
            </a:r>
          </a:p>
          <a:p>
            <a:pPr lvl="1" eaLnBrk="1" hangingPunct="1"/>
            <a:r>
              <a:rPr lang="en-US" smtClean="0"/>
              <a:t>____ on all legal documents</a:t>
            </a:r>
          </a:p>
          <a:p>
            <a:pPr eaLnBrk="1" hangingPunct="1"/>
            <a:r>
              <a:rPr lang="en-US" smtClean="0"/>
              <a:t>The _______ Act</a:t>
            </a:r>
          </a:p>
          <a:p>
            <a:pPr lvl="1" eaLnBrk="1" hangingPunct="1"/>
            <a:r>
              <a:rPr lang="en-US" smtClean="0"/>
              <a:t>Forced ______ to ______ British soldiers</a:t>
            </a:r>
          </a:p>
        </p:txBody>
      </p:sp>
      <p:pic>
        <p:nvPicPr>
          <p:cNvPr id="20483" name="Picture 3" descr="stamp act.jpg"/>
          <p:cNvPicPr>
            <a:picLocks noChangeAspect="1"/>
          </p:cNvPicPr>
          <p:nvPr/>
        </p:nvPicPr>
        <p:blipFill>
          <a:blip r:embed="rId4"/>
          <a:srcRect/>
          <a:stretch>
            <a:fillRect/>
          </a:stretch>
        </p:blipFill>
        <p:spPr bwMode="auto">
          <a:xfrm>
            <a:off x="5029200" y="1143000"/>
            <a:ext cx="4114800" cy="434340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830997"/>
          </a:xfrm>
        </p:spPr>
        <p:txBody>
          <a:bodyPr/>
          <a:lstStyle/>
          <a:p>
            <a:pPr algn="ctr" defTabSz="914363" eaLnBrk="1" fontAlgn="auto" hangingPunct="1">
              <a:spcAft>
                <a:spcPts val="0"/>
              </a:spcAft>
              <a:defRPr/>
            </a:pPr>
            <a:r>
              <a:rPr sz="6000"/>
              <a:t>Organized Protest</a:t>
            </a:r>
          </a:p>
        </p:txBody>
      </p:sp>
      <p:sp>
        <p:nvSpPr>
          <p:cNvPr id="22530" name="Text Placeholder 2"/>
          <p:cNvSpPr>
            <a:spLocks noGrp="1"/>
          </p:cNvSpPr>
          <p:nvPr>
            <p:ph type="body" sz="quarter" idx="10"/>
          </p:nvPr>
        </p:nvSpPr>
        <p:spPr>
          <a:xfrm>
            <a:off x="381000" y="1411288"/>
            <a:ext cx="4876800" cy="4792662"/>
          </a:xfrm>
        </p:spPr>
        <p:txBody>
          <a:bodyPr/>
          <a:lstStyle/>
          <a:p>
            <a:pPr eaLnBrk="1" hangingPunct="1"/>
            <a:r>
              <a:rPr lang="en-US" smtClean="0"/>
              <a:t>Samuel Adams</a:t>
            </a:r>
          </a:p>
          <a:p>
            <a:pPr lvl="1" eaLnBrk="1" hangingPunct="1"/>
            <a:r>
              <a:rPr lang="en-US" smtClean="0"/>
              <a:t>No ____ w/o ______: </a:t>
            </a:r>
          </a:p>
          <a:p>
            <a:pPr eaLnBrk="1" hangingPunct="1"/>
            <a:r>
              <a:rPr lang="en-US" sz="3000" smtClean="0"/>
              <a:t>Stamp Act _____ created</a:t>
            </a:r>
          </a:p>
          <a:p>
            <a:pPr lvl="1" eaLnBrk="1" hangingPunct="1"/>
            <a:r>
              <a:rPr lang="en-US" smtClean="0"/>
              <a:t>Sent a ____ to ________</a:t>
            </a:r>
          </a:p>
          <a:p>
            <a:pPr lvl="1" eaLnBrk="1" hangingPunct="1"/>
            <a:r>
              <a:rPr lang="en-US" smtClean="0"/>
              <a:t>Later _____, but not b/c of the petition: </a:t>
            </a:r>
          </a:p>
          <a:p>
            <a:pPr eaLnBrk="1" hangingPunct="1"/>
            <a:r>
              <a:rPr lang="en-US" smtClean="0"/>
              <a:t>The colonists _____ laws</a:t>
            </a:r>
          </a:p>
          <a:p>
            <a:pPr lvl="1" eaLnBrk="1" hangingPunct="1"/>
            <a:r>
              <a:rPr lang="en-US" smtClean="0"/>
              <a:t>Son’s of ______:</a:t>
            </a:r>
          </a:p>
          <a:p>
            <a:pPr lvl="1" eaLnBrk="1" hangingPunct="1">
              <a:buFontTx/>
              <a:buNone/>
            </a:pPr>
            <a:endParaRPr lang="en-US" smtClean="0"/>
          </a:p>
          <a:p>
            <a:pPr eaLnBrk="1" hangingPunct="1"/>
            <a:endParaRPr lang="en-US" smtClean="0">
              <a:latin typeface="Arial" charset="0"/>
            </a:endParaRPr>
          </a:p>
        </p:txBody>
      </p:sp>
      <p:pic>
        <p:nvPicPr>
          <p:cNvPr id="22531" name="Picture 3" descr="sam adams.bmp"/>
          <p:cNvPicPr>
            <a:picLocks noChangeAspect="1"/>
          </p:cNvPicPr>
          <p:nvPr/>
        </p:nvPicPr>
        <p:blipFill>
          <a:blip r:embed="rId3"/>
          <a:srcRect/>
          <a:stretch>
            <a:fillRect/>
          </a:stretch>
        </p:blipFill>
        <p:spPr bwMode="auto">
          <a:xfrm>
            <a:off x="5486400" y="1066800"/>
            <a:ext cx="3657600" cy="480060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830997"/>
          </a:xfrm>
        </p:spPr>
        <p:txBody>
          <a:bodyPr/>
          <a:lstStyle/>
          <a:p>
            <a:pPr algn="ctr" defTabSz="914363" eaLnBrk="1" fontAlgn="auto" hangingPunct="1">
              <a:spcAft>
                <a:spcPts val="0"/>
              </a:spcAft>
              <a:defRPr/>
            </a:pPr>
            <a:r>
              <a:rPr sz="6000"/>
              <a:t>The Acts Continue</a:t>
            </a:r>
          </a:p>
        </p:txBody>
      </p:sp>
      <p:sp>
        <p:nvSpPr>
          <p:cNvPr id="24578" name="Text Placeholder 2"/>
          <p:cNvSpPr>
            <a:spLocks noGrp="1"/>
          </p:cNvSpPr>
          <p:nvPr>
            <p:ph type="body" sz="quarter" idx="10"/>
          </p:nvPr>
        </p:nvSpPr>
        <p:spPr>
          <a:xfrm>
            <a:off x="381000" y="1411288"/>
            <a:ext cx="5029200" cy="3459162"/>
          </a:xfrm>
        </p:spPr>
        <p:txBody>
          <a:bodyPr/>
          <a:lstStyle/>
          <a:p>
            <a:pPr eaLnBrk="1" hangingPunct="1"/>
            <a:r>
              <a:rPr lang="en-US" sz="3600" smtClean="0"/>
              <a:t>The ______ Acts (1767)</a:t>
            </a:r>
          </a:p>
          <a:p>
            <a:pPr lvl="1" eaLnBrk="1" hangingPunct="1"/>
            <a:r>
              <a:rPr lang="en-US" sz="3200" smtClean="0"/>
              <a:t>Tax on:</a:t>
            </a:r>
          </a:p>
          <a:p>
            <a:pPr lvl="2" eaLnBrk="1" hangingPunct="1"/>
            <a:r>
              <a:rPr lang="en-US" sz="2800" smtClean="0"/>
              <a:t>All these goods imported from _______</a:t>
            </a:r>
          </a:p>
          <a:p>
            <a:pPr eaLnBrk="1" hangingPunct="1"/>
            <a:r>
              <a:rPr lang="en-US" sz="3600" smtClean="0"/>
              <a:t>Writs of _____</a:t>
            </a:r>
          </a:p>
          <a:p>
            <a:pPr lvl="1" eaLnBrk="1" hangingPunct="1"/>
            <a:r>
              <a:rPr lang="en-US" smtClean="0"/>
              <a:t>______ with no _______</a:t>
            </a:r>
          </a:p>
          <a:p>
            <a:pPr lvl="1" eaLnBrk="1" hangingPunct="1"/>
            <a:endParaRPr lang="en-US" smtClean="0"/>
          </a:p>
        </p:txBody>
      </p:sp>
      <p:pic>
        <p:nvPicPr>
          <p:cNvPr id="24579" name="Picture 3" descr="townshend.bmp"/>
          <p:cNvPicPr>
            <a:picLocks noChangeAspect="1"/>
          </p:cNvPicPr>
          <p:nvPr/>
        </p:nvPicPr>
        <p:blipFill>
          <a:blip r:embed="rId3"/>
          <a:srcRect/>
          <a:stretch>
            <a:fillRect/>
          </a:stretch>
        </p:blipFill>
        <p:spPr bwMode="auto">
          <a:xfrm>
            <a:off x="5410200" y="1371600"/>
            <a:ext cx="3429000" cy="4246563"/>
          </a:xfrm>
          <a:prstGeom prst="rect">
            <a:avLst/>
          </a:prstGeom>
          <a:noFill/>
          <a:ln w="9525">
            <a:noFill/>
            <a:miter lim="800000"/>
            <a:headEnd/>
            <a:tailEnd/>
          </a:ln>
        </p:spPr>
      </p:pic>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830997"/>
          </a:xfrm>
        </p:spPr>
        <p:txBody>
          <a:bodyPr/>
          <a:lstStyle/>
          <a:p>
            <a:pPr defTabSz="914363" eaLnBrk="1" fontAlgn="auto" hangingPunct="1">
              <a:spcAft>
                <a:spcPts val="0"/>
              </a:spcAft>
              <a:defRPr/>
            </a:pPr>
            <a:r>
              <a:rPr sz="6000"/>
              <a:t>The Boston Massacre (1770)</a:t>
            </a:r>
          </a:p>
        </p:txBody>
      </p:sp>
      <p:sp>
        <p:nvSpPr>
          <p:cNvPr id="26626" name="Text Placeholder 2"/>
          <p:cNvSpPr>
            <a:spLocks noGrp="1"/>
          </p:cNvSpPr>
          <p:nvPr>
            <p:ph type="body" sz="quarter" idx="10"/>
          </p:nvPr>
        </p:nvSpPr>
        <p:spPr>
          <a:xfrm>
            <a:off x="381000" y="1411288"/>
            <a:ext cx="8001000" cy="5360987"/>
          </a:xfrm>
        </p:spPr>
        <p:txBody>
          <a:bodyPr/>
          <a:lstStyle/>
          <a:p>
            <a:pPr eaLnBrk="1" hangingPunct="1"/>
            <a:r>
              <a:rPr lang="en-US" smtClean="0">
                <a:hlinkClick r:id="rId3"/>
              </a:rPr>
              <a:t>http://www.history.com/video.do?name=americanhistory&amp;bcpid=1676043206&amp;bclid=1716440986&amp;bctid=1630586875</a:t>
            </a:r>
            <a:endParaRPr lang="en-US" smtClean="0"/>
          </a:p>
          <a:p>
            <a:pPr eaLnBrk="1" hangingPunct="1"/>
            <a:r>
              <a:rPr lang="en-US" smtClean="0"/>
              <a:t>British troops were symbols of  ______ and ________</a:t>
            </a:r>
          </a:p>
          <a:p>
            <a:pPr eaLnBrk="1" hangingPunct="1"/>
            <a:r>
              <a:rPr lang="en-US" smtClean="0"/>
              <a:t>Results:</a:t>
            </a:r>
          </a:p>
          <a:p>
            <a:pPr eaLnBrk="1" hangingPunct="1"/>
            <a:r>
              <a:rPr lang="en-US" smtClean="0"/>
              <a:t>Committees of Correspondence _______</a:t>
            </a:r>
          </a:p>
          <a:p>
            <a:pPr lvl="1" eaLnBrk="1" hangingPunct="1"/>
            <a:r>
              <a:rPr lang="en-US" smtClean="0"/>
              <a:t>________ network</a:t>
            </a:r>
          </a:p>
          <a:p>
            <a:pPr lvl="1" eaLnBrk="1" hangingPunct="1"/>
            <a:r>
              <a:rPr lang="en-US" smtClean="0"/>
              <a:t>_____ colonies</a:t>
            </a:r>
          </a:p>
          <a:p>
            <a:pPr lvl="1" eaLnBrk="1" hangingPunct="1"/>
            <a:endParaRPr lang="en-US" smtClean="0"/>
          </a:p>
          <a:p>
            <a:pPr eaLnBrk="1" hangingPunct="1"/>
            <a:endParaRPr lang="en-US" smtClean="0"/>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830997"/>
          </a:xfrm>
        </p:spPr>
        <p:txBody>
          <a:bodyPr/>
          <a:lstStyle/>
          <a:p>
            <a:pPr algn="ctr" defTabSz="914363" eaLnBrk="1" fontAlgn="auto" hangingPunct="1">
              <a:spcAft>
                <a:spcPts val="0"/>
              </a:spcAft>
              <a:defRPr/>
            </a:pPr>
            <a:r>
              <a:rPr sz="6000"/>
              <a:t>Reporter Project</a:t>
            </a:r>
          </a:p>
        </p:txBody>
      </p:sp>
      <p:sp>
        <p:nvSpPr>
          <p:cNvPr id="28674" name="Text Placeholder 2"/>
          <p:cNvSpPr>
            <a:spLocks noGrp="1"/>
          </p:cNvSpPr>
          <p:nvPr>
            <p:ph type="body" sz="quarter" idx="10"/>
          </p:nvPr>
        </p:nvSpPr>
        <p:spPr>
          <a:xfrm>
            <a:off x="381000" y="1066800"/>
            <a:ext cx="8382000" cy="5268913"/>
          </a:xfrm>
        </p:spPr>
        <p:txBody>
          <a:bodyPr/>
          <a:lstStyle/>
          <a:p>
            <a:pPr eaLnBrk="1" hangingPunct="1"/>
            <a:r>
              <a:rPr lang="en-US" smtClean="0"/>
              <a:t>You are a news reporter in one of the colonies when Britain passes the new laws that were previously discussed.  Write a news story about ONE of the laws or events that occurred during the 1760s-1770s.  (20 points)</a:t>
            </a:r>
          </a:p>
          <a:p>
            <a:pPr eaLnBrk="1" hangingPunct="1"/>
            <a:r>
              <a:rPr lang="en-US" smtClean="0"/>
              <a:t>You must type your article. Use complete sentences and spelling counts.</a:t>
            </a:r>
          </a:p>
          <a:p>
            <a:pPr eaLnBrk="1" hangingPunct="1"/>
            <a:r>
              <a:rPr lang="en-US" smtClean="0"/>
              <a:t>NAME your newspaper and give your article a TITLE .</a:t>
            </a:r>
          </a:p>
          <a:p>
            <a:pPr eaLnBrk="1" hangingPunct="1"/>
            <a:r>
              <a:rPr lang="en-US" smtClean="0"/>
              <a:t>Be creative! </a:t>
            </a:r>
          </a:p>
          <a:p>
            <a:pPr eaLnBrk="1" hangingPunct="1"/>
            <a:r>
              <a:rPr lang="en-US" smtClean="0"/>
              <a:t>You can make a picture or political cartoon. </a:t>
            </a:r>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bwMode="auto">
          <a:xfrm>
            <a:off x="381000" y="230188"/>
            <a:ext cx="8382000" cy="914096"/>
          </a:xfrm>
        </p:spPr>
        <p:txBody>
          <a:bodyPr numCol="1" anchorCtr="0" compatLnSpc="1">
            <a:prstTxWarp prst="textNoShape">
              <a:avLst/>
            </a:prstTxWarp>
          </a:bodyPr>
          <a:lstStyle/>
          <a:p>
            <a:pPr eaLnBrk="1" hangingPunct="1">
              <a:defRPr/>
            </a:pPr>
            <a:r>
              <a:rPr sz="6600" smtClean="0"/>
              <a:t>Journal</a:t>
            </a:r>
            <a:endParaRPr sz="6600">
              <a:ln>
                <a:noFill/>
              </a:ln>
              <a:solidFill>
                <a:schemeClr val="tx1"/>
              </a:solidFill>
              <a:effectLst>
                <a:outerShdw blurRad="38100" dist="38100" dir="2700000" algn="tl">
                  <a:srgbClr val="050595"/>
                </a:outerShdw>
              </a:effectLst>
            </a:endParaRPr>
          </a:p>
        </p:txBody>
      </p:sp>
      <p:sp>
        <p:nvSpPr>
          <p:cNvPr id="29698" name="Text Placeholder 2"/>
          <p:cNvSpPr>
            <a:spLocks noGrp="1"/>
          </p:cNvSpPr>
          <p:nvPr>
            <p:ph type="body" sz="quarter" idx="10"/>
          </p:nvPr>
        </p:nvSpPr>
        <p:spPr>
          <a:xfrm>
            <a:off x="381000" y="1411288"/>
            <a:ext cx="8382000" cy="830262"/>
          </a:xfrm>
        </p:spPr>
        <p:txBody>
          <a:bodyPr/>
          <a:lstStyle/>
          <a:p>
            <a:pPr eaLnBrk="1" hangingPunct="1"/>
            <a:r>
              <a:rPr lang="en-US" sz="6000" smtClean="0"/>
              <a:t>Pre-test</a:t>
            </a:r>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bwMode="auto">
          <a:xfrm>
            <a:off x="381000" y="230188"/>
            <a:ext cx="8382000" cy="664797"/>
          </a:xfrm>
        </p:spPr>
        <p:txBody>
          <a:bodyPr numCol="1" anchorCtr="0" compatLnSpc="1">
            <a:prstTxWarp prst="textNoShape">
              <a:avLst/>
            </a:prstTxWarp>
          </a:bodyPr>
          <a:lstStyle/>
          <a:p>
            <a:pPr eaLnBrk="1" hangingPunct="1">
              <a:defRPr/>
            </a:pPr>
            <a:r>
              <a:rPr smtClean="0"/>
              <a:t>The Tea Act</a:t>
            </a:r>
            <a:endParaRPr>
              <a:ln>
                <a:noFill/>
              </a:ln>
              <a:solidFill>
                <a:schemeClr val="tx1"/>
              </a:solidFill>
              <a:effectLst>
                <a:outerShdw blurRad="38100" dist="38100" dir="2700000" algn="tl">
                  <a:srgbClr val="050595"/>
                </a:outerShdw>
              </a:effectLst>
            </a:endParaRPr>
          </a:p>
        </p:txBody>
      </p:sp>
      <p:sp>
        <p:nvSpPr>
          <p:cNvPr id="30722" name="Text Placeholder 2"/>
          <p:cNvSpPr>
            <a:spLocks noGrp="1"/>
          </p:cNvSpPr>
          <p:nvPr>
            <p:ph type="body" sz="quarter" idx="10"/>
          </p:nvPr>
        </p:nvSpPr>
        <p:spPr>
          <a:xfrm>
            <a:off x="381000" y="1411288"/>
            <a:ext cx="6019800" cy="4760912"/>
          </a:xfrm>
        </p:spPr>
        <p:txBody>
          <a:bodyPr/>
          <a:lstStyle/>
          <a:p>
            <a:pPr eaLnBrk="1" hangingPunct="1"/>
            <a:r>
              <a:rPr lang="en-US" smtClean="0"/>
              <a:t>Lord North:</a:t>
            </a:r>
          </a:p>
          <a:p>
            <a:pPr lvl="1" eaLnBrk="1" hangingPunct="1"/>
            <a:r>
              <a:rPr lang="en-US" smtClean="0"/>
              <a:t>Proposed ______ Act</a:t>
            </a:r>
          </a:p>
          <a:p>
            <a:pPr eaLnBrk="1" hangingPunct="1"/>
            <a:r>
              <a:rPr lang="en-US" smtClean="0"/>
              <a:t>Women organized  _____ protest</a:t>
            </a:r>
          </a:p>
          <a:p>
            <a:pPr lvl="1" eaLnBrk="1" hangingPunct="1"/>
            <a:r>
              <a:rPr lang="en-US" smtClean="0"/>
              <a:t>_________</a:t>
            </a:r>
          </a:p>
          <a:p>
            <a:pPr lvl="1" eaLnBrk="1" hangingPunct="1"/>
            <a:r>
              <a:rPr lang="en-US" smtClean="0"/>
              <a:t>_________ Dutch tea</a:t>
            </a:r>
          </a:p>
          <a:p>
            <a:pPr lvl="1" eaLnBrk="1" hangingPunct="1"/>
            <a:r>
              <a:rPr lang="en-US" smtClean="0"/>
              <a:t>Made  “__________”</a:t>
            </a:r>
          </a:p>
          <a:p>
            <a:pPr eaLnBrk="1" hangingPunct="1"/>
            <a:r>
              <a:rPr lang="en-US" smtClean="0"/>
              <a:t>Boston Tea Party:</a:t>
            </a:r>
          </a:p>
          <a:p>
            <a:pPr lvl="1" eaLnBrk="1" hangingPunct="1"/>
            <a:r>
              <a:rPr lang="en-US" smtClean="0"/>
              <a:t>_______ Parliament and British officials</a:t>
            </a:r>
          </a:p>
        </p:txBody>
      </p:sp>
      <p:pic>
        <p:nvPicPr>
          <p:cNvPr id="30723" name="Picture 3" descr="tea act.jpg"/>
          <p:cNvPicPr>
            <a:picLocks noChangeAspect="1"/>
          </p:cNvPicPr>
          <p:nvPr/>
        </p:nvPicPr>
        <p:blipFill>
          <a:blip r:embed="rId3"/>
          <a:srcRect/>
          <a:stretch>
            <a:fillRect/>
          </a:stretch>
        </p:blipFill>
        <p:spPr bwMode="auto">
          <a:xfrm>
            <a:off x="5029200" y="2057400"/>
            <a:ext cx="3810000" cy="2466975"/>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Sample presentation slides">
  <a:themeElements>
    <a:clrScheme name="Blue Template-Template">
      <a:dk1>
        <a:srgbClr val="000000"/>
      </a:dk1>
      <a:lt1>
        <a:srgbClr val="FFFFFF"/>
      </a:lt1>
      <a:dk2>
        <a:srgbClr val="050595"/>
      </a:dk2>
      <a:lt2>
        <a:srgbClr val="FFFF99"/>
      </a:lt2>
      <a:accent1>
        <a:srgbClr val="FFC000"/>
      </a:accent1>
      <a:accent2>
        <a:srgbClr val="3497AE"/>
      </a:accent2>
      <a:accent3>
        <a:srgbClr val="DF8045"/>
      </a:accent3>
      <a:accent4>
        <a:srgbClr val="7DCC2E"/>
      </a:accent4>
      <a:accent5>
        <a:srgbClr val="FF9929"/>
      </a:accent5>
      <a:accent6>
        <a:srgbClr val="7D3DA1"/>
      </a:accent6>
      <a:hlink>
        <a:srgbClr val="F3EB4F"/>
      </a:hlink>
      <a:folHlink>
        <a:srgbClr val="7DDD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300" dirty="0" smtClean="0">
            <a:solidFill>
              <a:srgbClr val="FFFFFF"/>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White with Courier font for code slides">
  <a:themeElements>
    <a:clrScheme name="Blue Template-Template">
      <a:dk1>
        <a:srgbClr val="000000"/>
      </a:dk1>
      <a:lt1>
        <a:srgbClr val="FFFFFF"/>
      </a:lt1>
      <a:dk2>
        <a:srgbClr val="050595"/>
      </a:dk2>
      <a:lt2>
        <a:srgbClr val="FFFFFF"/>
      </a:lt2>
      <a:accent1>
        <a:srgbClr val="FFC000"/>
      </a:accent1>
      <a:accent2>
        <a:srgbClr val="3497AE"/>
      </a:accent2>
      <a:accent3>
        <a:srgbClr val="DF8045"/>
      </a:accent3>
      <a:accent4>
        <a:srgbClr val="7DCC2E"/>
      </a:accent4>
      <a:accent5>
        <a:srgbClr val="FF9929"/>
      </a:accent5>
      <a:accent6>
        <a:srgbClr val="7D3DA1"/>
      </a:accent6>
      <a:hlink>
        <a:srgbClr val="F3EB4F"/>
      </a:hlink>
      <a:folHlink>
        <a:srgbClr val="7DDD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109728" tIns="54864" rIns="109728" bIns="54864" numCol="1" rtlCol="0" anchor="ctr" anchorCtr="0" compatLnSpc="1">
        <a:prstTxWarp prst="textNoShape">
          <a:avLst/>
        </a:prstTxWarp>
      </a:bodyPr>
      <a:lstStyle>
        <a:defPPr marL="0" marR="0" indent="0" algn="ctr" defTabSz="1096963" rtl="0" eaLnBrk="1" fontAlgn="base" latinLnBrk="0" hangingPunct="1">
          <a:lnSpc>
            <a:spcPct val="100000"/>
          </a:lnSpc>
          <a:spcBef>
            <a:spcPct val="0"/>
          </a:spcBef>
          <a:spcAft>
            <a:spcPct val="0"/>
          </a:spcAft>
          <a:buClrTx/>
          <a:buSzTx/>
          <a:buFontTx/>
          <a:buNone/>
          <a:tabLst/>
          <a:defRPr kumimoji="0" sz="28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Sample presentation slides</Template>
  <TotalTime>3622</TotalTime>
  <Words>2821</Words>
  <Application>Microsoft Office PowerPoint</Application>
  <PresentationFormat>On-screen Show (4:3)</PresentationFormat>
  <Paragraphs>219</Paragraphs>
  <Slides>25</Slides>
  <Notes>16</Notes>
  <HiddenSlides>0</HiddenSlides>
  <MMClips>0</MMClips>
  <ScaleCrop>false</ScaleCrop>
  <HeadingPairs>
    <vt:vector size="4" baseType="variant">
      <vt:variant>
        <vt:lpstr>Theme</vt:lpstr>
      </vt:variant>
      <vt:variant>
        <vt:i4>2</vt:i4>
      </vt:variant>
      <vt:variant>
        <vt:lpstr>Slide Titles</vt:lpstr>
      </vt:variant>
      <vt:variant>
        <vt:i4>25</vt:i4>
      </vt:variant>
    </vt:vector>
  </HeadingPairs>
  <TitlesOfParts>
    <vt:vector size="27" baseType="lpstr">
      <vt:lpstr>Sample presentation slides</vt:lpstr>
      <vt:lpstr>White with Courier font for code slides</vt:lpstr>
      <vt:lpstr>CHAPTER 3 TEST     GOOD LUCK</vt:lpstr>
      <vt:lpstr>The American Revolution</vt:lpstr>
      <vt:lpstr>The First of the New Laws</vt:lpstr>
      <vt:lpstr>Organized Protest</vt:lpstr>
      <vt:lpstr>The Acts Continue</vt:lpstr>
      <vt:lpstr>The Boston Massacre (1770)</vt:lpstr>
      <vt:lpstr>Reporter Project</vt:lpstr>
      <vt:lpstr>Journal</vt:lpstr>
      <vt:lpstr>The Tea Act</vt:lpstr>
      <vt:lpstr>The Intolerable Acts</vt:lpstr>
      <vt:lpstr>Slide 11</vt:lpstr>
      <vt:lpstr>Lexington and Concord</vt:lpstr>
      <vt:lpstr>In-Class Activity</vt:lpstr>
      <vt:lpstr>Journal      2/18</vt:lpstr>
      <vt:lpstr>Call for Independence</vt:lpstr>
      <vt:lpstr>Mixed Feelings</vt:lpstr>
      <vt:lpstr>Slide 17</vt:lpstr>
      <vt:lpstr>Roles during the Revolution</vt:lpstr>
      <vt:lpstr>In-Class Activity / Homework</vt:lpstr>
      <vt:lpstr>Journal      2/20</vt:lpstr>
      <vt:lpstr>The Fighting Begins</vt:lpstr>
      <vt:lpstr>Slide 22</vt:lpstr>
      <vt:lpstr>Slide 23</vt:lpstr>
      <vt:lpstr>CHAPTER 4 TEST ON 2/26 http://www.youtube.com/watch?v=yPVy1drAr8Y&amp;feature=PlayList&amp;p=4CFE2E9D48E04579&amp;index=57 </vt:lpstr>
      <vt:lpstr>Slide 25</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American Revolution</dc:title>
  <dc:creator>TPS</dc:creator>
  <cp:lastModifiedBy>TPS</cp:lastModifiedBy>
  <cp:revision>118</cp:revision>
  <dcterms:created xsi:type="dcterms:W3CDTF">2009-02-02T16:28:59Z</dcterms:created>
  <dcterms:modified xsi:type="dcterms:W3CDTF">2009-02-20T15:12:28Z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TC102867161033</vt:lpwstr>
  </property>
</Properties>
</file>