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95" r:id="rId5"/>
    <p:sldId id="259" r:id="rId6"/>
    <p:sldId id="260" r:id="rId7"/>
    <p:sldId id="296" r:id="rId8"/>
    <p:sldId id="261" r:id="rId9"/>
    <p:sldId id="262" r:id="rId10"/>
    <p:sldId id="263" r:id="rId11"/>
    <p:sldId id="264" r:id="rId12"/>
    <p:sldId id="265" r:id="rId13"/>
    <p:sldId id="270" r:id="rId14"/>
    <p:sldId id="267" r:id="rId15"/>
    <p:sldId id="269" r:id="rId16"/>
    <p:sldId id="272" r:id="rId17"/>
    <p:sldId id="273" r:id="rId18"/>
    <p:sldId id="274" r:id="rId19"/>
    <p:sldId id="275" r:id="rId20"/>
    <p:sldId id="276" r:id="rId21"/>
    <p:sldId id="310" r:id="rId22"/>
    <p:sldId id="311" r:id="rId23"/>
    <p:sldId id="277" r:id="rId24"/>
    <p:sldId id="268" r:id="rId25"/>
    <p:sldId id="297" r:id="rId26"/>
    <p:sldId id="298" r:id="rId27"/>
    <p:sldId id="312" r:id="rId28"/>
    <p:sldId id="313" r:id="rId29"/>
    <p:sldId id="299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01" r:id="rId38"/>
    <p:sldId id="300" r:id="rId39"/>
    <p:sldId id="30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29539-9CA2-4739-8D45-CD5B9F96ABAA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EDF8C-E582-43DC-A15D-831AC22CD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4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Ans</a:t>
            </a:r>
            <a:r>
              <a:rPr lang="en-US" dirty="0" smtClean="0"/>
              <a:t>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30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85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897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2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</a:t>
            </a:r>
            <a:r>
              <a:rPr lang="en-US" baseline="0" dirty="0" smtClean="0"/>
              <a:t>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65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13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24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</a:t>
            </a:r>
            <a:r>
              <a:rPr lang="en-US" baseline="0" dirty="0" smtClean="0"/>
              <a:t>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93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84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397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3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1610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402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931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92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732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5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49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319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805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45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806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69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411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</a:t>
            </a:r>
            <a:r>
              <a:rPr lang="en-US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086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037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</a:t>
            </a:r>
            <a:r>
              <a:rPr lang="en-US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3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</a:t>
            </a:r>
            <a:r>
              <a:rPr lang="en-US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85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446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01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52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86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71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96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6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2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A449-9B45-49CD-8A3D-EF5253A4EA5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http://my.hrw.com/ss2/ss06_07_08/student/images/hwh/hwh_ind/w8nafs_inddbi019ap.jpg" TargetMode="Externa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http://my.hrw.com/ss2/ss06_07_08/student/images/hwh/hwh_ind/w8nafs_inddbi019ap.jpg" TargetMode="Externa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en/a/a4/Super-off-roa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Wave 6"/>
          <p:cNvSpPr/>
          <p:nvPr/>
        </p:nvSpPr>
        <p:spPr>
          <a:xfrm>
            <a:off x="609600" y="3810000"/>
            <a:ext cx="8229600" cy="2743200"/>
          </a:xfrm>
          <a:prstGeom prst="wave">
            <a:avLst>
              <a:gd name="adj1" fmla="val 12167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0447" y="4191000"/>
            <a:ext cx="825161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ROAD TO AN A: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World History Review Game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of the following was one effect of the factory system?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More people joined the middle class.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Workers </a:t>
            </a:r>
            <a:r>
              <a:rPr lang="en-US" b="1" dirty="0"/>
              <a:t>became more skilled.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 </a:t>
            </a:r>
            <a:r>
              <a:rPr lang="en-US" b="1" dirty="0"/>
              <a:t>price of products increased.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Workers </a:t>
            </a:r>
            <a:r>
              <a:rPr lang="en-US" b="1" dirty="0"/>
              <a:t>dealt directly with merchants.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Karl Marx and Frederick Engels argued that capitalism would inevitably lead to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an energy </a:t>
            </a:r>
            <a:r>
              <a:rPr lang="en-US" b="1" dirty="0" smtClean="0"/>
              <a:t>crisis.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an </a:t>
            </a:r>
            <a:r>
              <a:rPr lang="en-US" b="1" dirty="0"/>
              <a:t>extensive welfare state.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poverty </a:t>
            </a:r>
            <a:r>
              <a:rPr lang="en-US" b="1" dirty="0"/>
              <a:t>and a workers’ </a:t>
            </a:r>
            <a:r>
              <a:rPr lang="en-US" b="1" dirty="0" smtClean="0"/>
              <a:t>revolution.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enslavement </a:t>
            </a:r>
            <a:r>
              <a:rPr lang="en-US" b="1" dirty="0"/>
              <a:t>of most of the population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Industrialization had which of the following effects on middle-class people?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They worked harder than ever before.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They </a:t>
            </a:r>
            <a:r>
              <a:rPr lang="en-US" b="1" dirty="0"/>
              <a:t>now had time and money to spend on leisure.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They </a:t>
            </a:r>
            <a:r>
              <a:rPr lang="en-US" b="1" dirty="0"/>
              <a:t>became active in the labor movement</a:t>
            </a:r>
            <a:r>
              <a:rPr lang="en-US" b="1" dirty="0" smtClean="0"/>
              <a:t>.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Their </a:t>
            </a:r>
            <a:r>
              <a:rPr lang="en-US" b="1" dirty="0"/>
              <a:t>standard of living decreased.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led to the growth of the middle class?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8610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industry’s need for managers and other mid-level employees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 </a:t>
            </a:r>
            <a:r>
              <a:rPr lang="en-US" b="1" dirty="0"/>
              <a:t>increasing profit earned from small, family-owned farms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 </a:t>
            </a:r>
            <a:r>
              <a:rPr lang="en-US" b="1" dirty="0"/>
              <a:t>increase in prices of manufactured goods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 </a:t>
            </a:r>
            <a:r>
              <a:rPr lang="en-US" b="1" dirty="0"/>
              <a:t>growth of universities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 region in northwestern England became known as the “black country</a:t>
            </a:r>
            <a:r>
              <a:rPr lang="en-US" dirty="0" smtClean="0"/>
              <a:t>” during the IR; why do you think this is?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People </a:t>
            </a:r>
            <a:r>
              <a:rPr lang="en-US" b="1" dirty="0"/>
              <a:t>there smudged coal dust on their faces to keep the sun out of their eyes.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The </a:t>
            </a:r>
            <a:r>
              <a:rPr lang="en-US" b="1" dirty="0"/>
              <a:t>sand on the beaches was dark gray. 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Industries </a:t>
            </a:r>
            <a:r>
              <a:rPr lang="en-US" b="1" dirty="0"/>
              <a:t>located there were all immensely profitable.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Iron-smelting </a:t>
            </a:r>
            <a:r>
              <a:rPr lang="en-US" b="1" dirty="0"/>
              <a:t>factories polluted the air.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Luddite movement emerged in order to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89154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agitate for the ten-hour day.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oppose </a:t>
            </a:r>
            <a:r>
              <a:rPr lang="en-US" b="1" dirty="0"/>
              <a:t>industrial changes that were putting weavers out of work.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direct </a:t>
            </a:r>
            <a:r>
              <a:rPr lang="en-US" b="1" dirty="0"/>
              <a:t>strikes breaking out all over Great Britain</a:t>
            </a:r>
            <a:r>
              <a:rPr lang="en-US" b="1" dirty="0" smtClean="0"/>
              <a:t>.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abolish </a:t>
            </a:r>
            <a:r>
              <a:rPr lang="en-US" b="1" dirty="0"/>
              <a:t>child labor.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Capitalist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8458200" cy="4525963"/>
          </a:xfrm>
        </p:spPr>
        <p:txBody>
          <a:bodyPr>
            <a:normAutofit/>
          </a:bodyPr>
          <a:lstStyle/>
          <a:p>
            <a:pPr marL="1200150" lvl="1" indent="-742950">
              <a:buFont typeface="+mj-lt"/>
              <a:buAutoNum type="alphaUcPeriod"/>
            </a:pPr>
            <a:r>
              <a:rPr lang="en-US" sz="3200" dirty="0" smtClean="0"/>
              <a:t>It’s all about the </a:t>
            </a:r>
            <a:r>
              <a:rPr lang="en-US" sz="3200" dirty="0" err="1" smtClean="0"/>
              <a:t>Benjamins</a:t>
            </a:r>
            <a:r>
              <a:rPr lang="en-US" sz="3200" dirty="0" smtClean="0"/>
              <a:t> Baby! The gov’t should NOT regulate my business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200" dirty="0" smtClean="0"/>
              <a:t>Gov’t?! Who said anything about Gov’t?! The community can take care of itself.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200" dirty="0" smtClean="0"/>
              <a:t>The Gov’t should control business b/c the owners of factories are greedy, selfish pigs! 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200" dirty="0" smtClean="0"/>
              <a:t>I live in Topeka. Therefore I am a Capitalist.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Socialist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The gov’t SUCKS!! REVOLUTION!!!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If I have the resources to open and run a factory, the gov’t should leave me alone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I’m on Twitter and Facebook so I am a Socialist!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The main concern of the gov’t should be to aid society.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Communist says…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lnSpcReduction="10000"/>
          </a:bodyPr>
          <a:lstStyle/>
          <a:p>
            <a:pPr marL="1200150" lvl="1" indent="-742950">
              <a:buFont typeface="+mj-lt"/>
              <a:buAutoNum type="alphaUcPeriod"/>
            </a:pPr>
            <a:r>
              <a:rPr lang="en-US" sz="3600" i="1" dirty="0" smtClean="0"/>
              <a:t>I</a:t>
            </a:r>
            <a:r>
              <a:rPr lang="en-US" sz="3600" dirty="0" smtClean="0"/>
              <a:t> own the factory. </a:t>
            </a:r>
            <a:r>
              <a:rPr lang="en-US" sz="3600" i="1" dirty="0" smtClean="0"/>
              <a:t>I</a:t>
            </a:r>
            <a:r>
              <a:rPr lang="en-US" sz="3600" dirty="0" smtClean="0"/>
              <a:t> make the rules!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dirty="0" smtClean="0"/>
              <a:t>I love the gov’t </a:t>
            </a:r>
            <a:r>
              <a:rPr lang="en-US" sz="3600" dirty="0" err="1" smtClean="0"/>
              <a:t>sooooo</a:t>
            </a:r>
            <a:r>
              <a:rPr lang="en-US" sz="3600" dirty="0" smtClean="0"/>
              <a:t> much. They always have my best interest at heart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dirty="0" smtClean="0"/>
              <a:t>Private ownership leads to classes and oppression! 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dirty="0" smtClean="0"/>
              <a:t>Not all ownership is bad; the gov’t is an </a:t>
            </a:r>
            <a:r>
              <a:rPr lang="en-US" sz="3600" i="1" dirty="0" smtClean="0"/>
              <a:t>excellent</a:t>
            </a:r>
            <a:r>
              <a:rPr lang="en-US" sz="3600" dirty="0" smtClean="0"/>
              <a:t> owner of business. </a:t>
            </a:r>
          </a:p>
          <a:p>
            <a:pPr marL="1200150" lvl="1" indent="-742950">
              <a:buFont typeface="+mj-lt"/>
              <a:buAutoNum type="alphaUcPeriod"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Labor Unions…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600" dirty="0" smtClean="0"/>
              <a:t>Work for factory owners and advise them on how to make the most money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dirty="0" smtClean="0"/>
              <a:t>Promote violent strikes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dirty="0" smtClean="0"/>
              <a:t>Promote better work conditions and reasonable pay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600" dirty="0" smtClean="0"/>
              <a:t>Advocate the use of child labor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Industrial Revolution can best be described as…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A time when the cottage industry flourished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A time when manufacturing switched from man power to machine power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The mass migration from the cities to the country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A time of great struggle and political unrest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What is </a:t>
            </a:r>
            <a:r>
              <a:rPr lang="en-US" i="1" dirty="0" smtClean="0"/>
              <a:t>true</a:t>
            </a:r>
            <a:r>
              <a:rPr lang="en-US" dirty="0" smtClean="0"/>
              <a:t> about the image below?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286390" y="1419071"/>
            <a:ext cx="5467990" cy="4905529"/>
          </a:xfrm>
        </p:spPr>
        <p:txBody>
          <a:bodyPr>
            <a:normAutofit fontScale="92500"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It was uncommon for women and children to work together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Women and children were often hired b/c they were cheap labor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This is a rare scene b/c England had laws against child labor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It was unusual to see middle-class people in the factories</a:t>
            </a:r>
            <a:endParaRPr lang="en-US" b="1" dirty="0"/>
          </a:p>
        </p:txBody>
      </p:sp>
      <p:pic>
        <p:nvPicPr>
          <p:cNvPr id="2" name="Picture 2" descr="Illustration: Children in a workhouse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9073"/>
            <a:ext cx="3698138" cy="348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/>
              <a:t>Which of the following probably </a:t>
            </a:r>
            <a:r>
              <a:rPr lang="en-US" sz="3200" i="1" dirty="0"/>
              <a:t>does not </a:t>
            </a:r>
            <a:r>
              <a:rPr lang="en-US" sz="3200" dirty="0"/>
              <a:t>apply to the workers in the </a:t>
            </a:r>
            <a:r>
              <a:rPr lang="en-US" sz="3200" dirty="0" smtClean="0"/>
              <a:t>image?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219201"/>
            <a:ext cx="5486400" cy="56388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work revolved around the family so when it was time to eat, learn or rest work stopped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this work was dangerous, difficult, boring and paid a very low wage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 factory was created because the textile machines were too big for small cottages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these workers were probably powerless to change their situation because there was always more workers than jobs</a:t>
            </a:r>
          </a:p>
        </p:txBody>
      </p:sp>
      <p:pic>
        <p:nvPicPr>
          <p:cNvPr id="2" name="Picture 2" descr="Illustration: Children in a workhouse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042" y="1829073"/>
            <a:ext cx="3393495" cy="320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4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876800" y="1219201"/>
            <a:ext cx="4267200" cy="563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/>
              <a:t>According to the </a:t>
            </a:r>
            <a:r>
              <a:rPr lang="en-US" sz="3200" dirty="0" smtClean="0"/>
              <a:t>interview, </a:t>
            </a:r>
            <a:r>
              <a:rPr lang="en-US" sz="3200" dirty="0"/>
              <a:t>how did family life change during the Industrial Revolution?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5443" y="1219201"/>
            <a:ext cx="5029200" cy="5638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women were now allowed time off after having babies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coal </a:t>
            </a:r>
            <a:r>
              <a:rPr lang="en-US" b="1" dirty="0" smtClean="0"/>
              <a:t>mining </a:t>
            </a:r>
            <a:r>
              <a:rPr lang="en-US" b="1" dirty="0"/>
              <a:t>became less difficult and more profitable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women often died in childbirth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it was not uncommon for women do continue with difficult jobs while pregnant</a:t>
            </a:r>
          </a:p>
        </p:txBody>
      </p:sp>
      <p:sp>
        <p:nvSpPr>
          <p:cNvPr id="5" name="Rectangle 4"/>
          <p:cNvSpPr/>
          <p:nvPr/>
        </p:nvSpPr>
        <p:spPr>
          <a:xfrm>
            <a:off x="4991100" y="1219201"/>
            <a:ext cx="4267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</a:rPr>
              <a:t>Q: Have you ever worked in a coal pit?</a:t>
            </a:r>
            <a:endParaRPr lang="en-US" sz="2400" u="sng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</a:rPr>
              <a:t>Wardle: Ay, I have worked in a pit since I was six years old</a:t>
            </a:r>
          </a:p>
          <a:p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</a:rPr>
              <a:t>Q: Have you any children?</a:t>
            </a:r>
            <a:endParaRPr lang="en-US" sz="2400" u="sng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</a:rPr>
              <a:t>Wardle: Yes. I have had four children; two of them were born while I worked in the pits.</a:t>
            </a:r>
          </a:p>
          <a:p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</a:rPr>
              <a:t>Q: Did you work in the pits while you were in the family way [pregnant]?</a:t>
            </a:r>
            <a:endParaRPr lang="en-US" sz="2400" u="sng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</a:rPr>
              <a:t>Wardle: Ay, to be sure. I had a child born in the pits, and I brought it up the </a:t>
            </a:r>
            <a:r>
              <a:rPr lang="en-US" sz="2400" i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pit shaft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</a:rPr>
              <a:t>in my skirt.</a:t>
            </a:r>
          </a:p>
        </p:txBody>
      </p:sp>
    </p:spTree>
    <p:extLst>
      <p:ext uri="{BB962C8B-B14F-4D97-AF65-F5344CB8AC3E}">
        <p14:creationId xmlns:p14="http://schemas.microsoft.com/office/powerpoint/2010/main" val="42241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An entrepreneur is best described as…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798637"/>
            <a:ext cx="8839200" cy="4525963"/>
          </a:xfrm>
        </p:spPr>
        <p:txBody>
          <a:bodyPr>
            <a:normAutofit/>
          </a:bodyPr>
          <a:lstStyle/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A </a:t>
            </a:r>
            <a:r>
              <a:rPr lang="en-US" sz="3600" b="1" dirty="0" smtClean="0"/>
              <a:t>socialist who regulates business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A gov’t official who gives business owners start up money for business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A member of a labor union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A risk-taking investor who starts his own business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BLAST FROM THE PAST </a:t>
            </a:r>
            <a:br>
              <a:rPr lang="en-US" b="1" dirty="0" smtClean="0"/>
            </a:br>
            <a:r>
              <a:rPr lang="en-US" b="1" dirty="0" smtClean="0"/>
              <a:t>John Locke says…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suck! They need </a:t>
            </a:r>
            <a:r>
              <a:rPr lang="en-US" sz="3200" b="1" dirty="0" err="1" smtClean="0"/>
              <a:t>gov’t</a:t>
            </a:r>
            <a:r>
              <a:rPr lang="en-US" sz="3200" b="1" dirty="0" smtClean="0"/>
              <a:t> to keep them in check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alright. Society destroys them.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fine, it’s the tyrannical absolute monarch who sucks.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Government should have separation of powers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BLAST FROM THE PAST </a:t>
            </a:r>
            <a:br>
              <a:rPr lang="en-US" b="1" dirty="0" smtClean="0"/>
            </a:br>
            <a:r>
              <a:rPr lang="en-US" b="1" dirty="0" smtClean="0"/>
              <a:t>Thomas Hobbes says…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suck! They need </a:t>
            </a:r>
            <a:r>
              <a:rPr lang="en-US" sz="3200" b="1" dirty="0" err="1" smtClean="0"/>
              <a:t>gov’t</a:t>
            </a:r>
            <a:r>
              <a:rPr lang="en-US" sz="3200" b="1" dirty="0" smtClean="0"/>
              <a:t> to keep them in check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alright. Society destroys them.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fine, it’s the tyrannical absolute monarch who sucks.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Government should have separation of powers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485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BLAST FROM THE PAST </a:t>
            </a:r>
            <a:br>
              <a:rPr lang="en-US" b="1" dirty="0" smtClean="0"/>
            </a:br>
            <a:r>
              <a:rPr lang="en-US" b="1" dirty="0" smtClean="0"/>
              <a:t>JJ Rousseau says…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suck! They need </a:t>
            </a:r>
            <a:r>
              <a:rPr lang="en-US" sz="3200" b="1" dirty="0" err="1" smtClean="0"/>
              <a:t>gov’t</a:t>
            </a:r>
            <a:r>
              <a:rPr lang="en-US" sz="3200" b="1" dirty="0" smtClean="0"/>
              <a:t> to keep them in check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alright. Society destroys them.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People are fine, it’s the tyrannical absolute monarch who sucks.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Government should have separation of powers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6273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BLAST FROM THE PAST </a:t>
            </a:r>
            <a:br>
              <a:rPr lang="en-US" b="1" dirty="0" smtClean="0"/>
            </a:br>
            <a:r>
              <a:rPr lang="en-US" b="1" dirty="0" smtClean="0"/>
              <a:t>An absolute monarch…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Has hereditary power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Must consult with their government before making decisions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Has never caused a war in history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Is elected by the people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030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BLAST FROM THE PAST </a:t>
            </a:r>
            <a:br>
              <a:rPr lang="en-US" b="1" dirty="0" smtClean="0"/>
            </a:br>
            <a:r>
              <a:rPr lang="en-US" b="1" dirty="0" smtClean="0"/>
              <a:t>The Parisians stormed the Bastille…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Looking for the king and queen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Because they were following the king’s orders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To find weapons</a:t>
            </a:r>
            <a:endParaRPr lang="en-US" sz="40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To take it over as a fort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31171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do inventions/discoveries like pasteurization, anesthetic and radiation have in common?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They were advancements in health care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 They made factory work easier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They contributed to a new movement in art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They were invented by the government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52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</a:t>
            </a:r>
            <a:r>
              <a:rPr lang="en-US" i="1" dirty="0" smtClean="0"/>
              <a:t>not </a:t>
            </a:r>
            <a:r>
              <a:rPr lang="en-US" dirty="0" smtClean="0"/>
              <a:t>a reason the IR started in Great Britain?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fontScale="92500"/>
          </a:bodyPr>
          <a:lstStyle/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The abundance of natural resources like coal and lumber in the region</a:t>
            </a:r>
            <a:endParaRPr lang="en-US" sz="4400" b="1" dirty="0" smtClean="0"/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Political stability made people feel safe to invest in new technology</a:t>
            </a:r>
            <a:endParaRPr lang="en-US" sz="4400" b="1" dirty="0" smtClean="0"/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A recent increase in the population made lots of labor available</a:t>
            </a:r>
            <a:endParaRPr lang="en-US" sz="4400" b="1" dirty="0" smtClean="0"/>
          </a:p>
          <a:p>
            <a:pPr marL="1200150" lvl="1" indent="-742950">
              <a:buFont typeface="+mj-lt"/>
              <a:buAutoNum type="alphaUcPeriod"/>
            </a:pPr>
            <a:r>
              <a:rPr lang="en-US" sz="3600" b="1" dirty="0" smtClean="0"/>
              <a:t>England’s king raised taxes and forced his people into the Industrial Age</a:t>
            </a:r>
          </a:p>
          <a:p>
            <a:pPr marL="457200" lvl="1" indent="0">
              <a:buNone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laissez-faire economic system is most similar </a:t>
            </a:r>
            <a:r>
              <a:rPr lang="en-US" dirty="0" smtClean="0"/>
              <a:t>to…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Communism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 </a:t>
            </a:r>
            <a:r>
              <a:rPr lang="en-US" sz="3200" b="1" dirty="0" smtClean="0"/>
              <a:t>Socialism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Capitalism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Monarchy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924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According to Marx and Engels, Communism is only possible </a:t>
            </a:r>
            <a:r>
              <a:rPr lang="en-US" dirty="0" smtClean="0"/>
              <a:t>through…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200" b="1" dirty="0"/>
              <a:t>an energy </a:t>
            </a:r>
            <a:r>
              <a:rPr lang="en-US" sz="3200" b="1" dirty="0" smtClean="0"/>
              <a:t>crisis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 smtClean="0"/>
              <a:t> </a:t>
            </a:r>
            <a:r>
              <a:rPr lang="en-US" sz="3200" b="1" dirty="0"/>
              <a:t>development of a wealthy industrial class</a:t>
            </a:r>
            <a:r>
              <a:rPr lang="en-US" sz="3200" b="1" dirty="0" smtClean="0"/>
              <a:t>.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/>
              <a:t>universal public education</a:t>
            </a:r>
            <a:r>
              <a:rPr lang="en-US" sz="3200" b="1" dirty="0" smtClean="0"/>
              <a:t>.</a:t>
            </a:r>
            <a:endParaRPr lang="en-US" sz="32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200" b="1" dirty="0"/>
              <a:t>a revolution.</a:t>
            </a:r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958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the Model T differ from earlier automobile models?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It was luxurious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It used electric power.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It was affordable.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It came in many bright colors.</a:t>
            </a:r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22130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of the following was a solution to scarce living and working space in cities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the growth of industry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 construction of tenements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 construction of subways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 expansion of public education</a:t>
            </a:r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1251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caused the growth in leisure time activities in the late 1800s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the move from cities to suburbs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higher incomes and more free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private funding of concert halls and </a:t>
            </a:r>
            <a:r>
              <a:rPr lang="en-US" b="1" dirty="0" smtClean="0"/>
              <a:t>theaters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automobiles</a:t>
            </a:r>
          </a:p>
          <a:p>
            <a:pPr marL="0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485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Impressionism was a form </a:t>
            </a:r>
            <a:r>
              <a:rPr lang="en-US" dirty="0" err="1"/>
              <a:t>of___________inspired</a:t>
            </a:r>
            <a:r>
              <a:rPr lang="en-US" dirty="0"/>
              <a:t> by the </a:t>
            </a:r>
            <a:r>
              <a:rPr lang="en-US" dirty="0" smtClean="0"/>
              <a:t>IR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Government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Transportation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Art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Medicine </a:t>
            </a:r>
            <a:endParaRPr lang="en-US" b="1" dirty="0"/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06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of the following was important to the expansion of the railroad system in the 1800s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1798637"/>
            <a:ext cx="8991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the invention of the Bessemer process which made metals </a:t>
            </a:r>
            <a:r>
              <a:rPr lang="en-US" b="1" dirty="0" smtClean="0"/>
              <a:t>stronger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the discovery of </a:t>
            </a:r>
            <a:r>
              <a:rPr lang="en-US" b="1" dirty="0" smtClean="0"/>
              <a:t>electricity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production of the Model </a:t>
            </a:r>
            <a:r>
              <a:rPr lang="en-US" b="1" dirty="0" smtClean="0"/>
              <a:t>T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/>
              <a:t>preparation for the Paris Exhibition of 1900</a:t>
            </a:r>
          </a:p>
          <a:p>
            <a:pPr marL="457200" lvl="1" indent="0">
              <a:buNone/>
            </a:pPr>
            <a:r>
              <a:rPr lang="en-US" sz="32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7778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en/a/a4/Super-off-roa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Wave 6"/>
          <p:cNvSpPr/>
          <p:nvPr/>
        </p:nvSpPr>
        <p:spPr>
          <a:xfrm>
            <a:off x="609600" y="3810000"/>
            <a:ext cx="8229600" cy="2743200"/>
          </a:xfrm>
          <a:prstGeom prst="wave">
            <a:avLst>
              <a:gd name="adj1" fmla="val 12167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04222" y="4530804"/>
            <a:ext cx="45640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FINAL LAP!!!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476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5476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Topic: Land. Labor. Capital. The means of production.</a:t>
            </a:r>
            <a:br>
              <a:rPr lang="en-US" dirty="0" smtClean="0"/>
            </a:br>
            <a:r>
              <a:rPr lang="en-US" dirty="0" smtClean="0"/>
              <a:t>Based on this topic your group will wager points (at least 1, no more than you have).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1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84956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You will have 2 minutes to answer all parts of this question: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2438400"/>
            <a:ext cx="8763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One reason England was the first to industrialize is because they had plenty of land, labor and capital. Explain why </a:t>
            </a:r>
            <a:r>
              <a:rPr lang="en-US" sz="4400" b="1" i="1" u="sng" dirty="0"/>
              <a:t>each</a:t>
            </a:r>
            <a:r>
              <a:rPr lang="en-US" sz="4400" b="1" dirty="0"/>
              <a:t> of these were important to the IR</a:t>
            </a:r>
          </a:p>
        </p:txBody>
      </p:sp>
    </p:spTree>
    <p:extLst>
      <p:ext uri="{BB962C8B-B14F-4D97-AF65-F5344CB8AC3E}">
        <p14:creationId xmlns:p14="http://schemas.microsoft.com/office/powerpoint/2010/main" val="275036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of the following was </a:t>
            </a:r>
            <a:r>
              <a:rPr lang="en-US" dirty="0" smtClean="0"/>
              <a:t>one </a:t>
            </a:r>
            <a:r>
              <a:rPr lang="en-US" i="1" dirty="0" smtClean="0"/>
              <a:t>specific</a:t>
            </a:r>
            <a:r>
              <a:rPr lang="en-US" dirty="0" smtClean="0"/>
              <a:t> </a:t>
            </a:r>
            <a:r>
              <a:rPr lang="en-US" dirty="0"/>
              <a:t>factor that allowed Britain to industrialize first?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/>
              <a:t>widespread famine	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/>
              <a:t>a strong army 	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government-owned </a:t>
            </a:r>
            <a:r>
              <a:rPr lang="en-US" sz="3600" b="1" dirty="0"/>
              <a:t>factories	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British </a:t>
            </a:r>
            <a:r>
              <a:rPr lang="en-US" sz="3600" b="1" dirty="0"/>
              <a:t>colonies</a:t>
            </a:r>
          </a:p>
          <a:p>
            <a:pPr marL="457200" lvl="1" indent="0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202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Which of the following was </a:t>
            </a:r>
            <a:r>
              <a:rPr lang="en-US" b="1" i="1" dirty="0" smtClean="0"/>
              <a:t>not</a:t>
            </a:r>
            <a:r>
              <a:rPr lang="en-US" b="1" dirty="0" smtClean="0"/>
              <a:t> and impact of the Enclosure Movement?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Enclosure made land cheaper for the poor</a:t>
            </a:r>
            <a:endParaRPr lang="en-US" sz="36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Enclosure caused many poor farmers to move to the city</a:t>
            </a:r>
            <a:endParaRPr lang="en-US" sz="36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Enclosure allowed for more efficient farming methods</a:t>
            </a:r>
            <a:endParaRPr lang="en-US" sz="36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b="1" dirty="0" smtClean="0"/>
              <a:t>Enclosure made wealthy land owners even more powerful and wealthy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The image is best described as a depiction of: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829073"/>
            <a:ext cx="5181600" cy="4525963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Factory work </a:t>
            </a:r>
            <a:endParaRPr lang="en-US" sz="44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The Cottage Industry</a:t>
            </a:r>
            <a:endParaRPr lang="en-US" sz="44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Child Labor</a:t>
            </a:r>
            <a:endParaRPr lang="en-US" sz="4400" b="1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sz="3600" b="1" dirty="0" smtClean="0"/>
              <a:t>Impressionism art</a:t>
            </a:r>
            <a:endParaRPr lang="en-US" sz="4400" b="1" dirty="0"/>
          </a:p>
        </p:txBody>
      </p:sp>
      <p:pic>
        <p:nvPicPr>
          <p:cNvPr id="2" name="Picture 2" descr="http://www.historyhome.co.uk/pict2/cottin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7"/>
          <a:stretch/>
        </p:blipFill>
        <p:spPr bwMode="auto">
          <a:xfrm>
            <a:off x="4667827" y="3276600"/>
            <a:ext cx="4114223" cy="300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did industrialization hurt skilled craft workers working in cottage industry?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829073"/>
            <a:ext cx="89154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/>
              <a:t>by leading to a labor movement that raised wages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by </a:t>
            </a:r>
            <a:r>
              <a:rPr lang="en-US" b="1" dirty="0"/>
              <a:t>leading to a shortage of raw materials	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By causing fires and riots</a:t>
            </a:r>
            <a:endParaRPr lang="en-US" b="1" dirty="0"/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by </a:t>
            </a:r>
            <a:r>
              <a:rPr lang="en-US" b="1" dirty="0"/>
              <a:t>undercutting prices for their products</a:t>
            </a:r>
          </a:p>
        </p:txBody>
      </p:sp>
    </p:spTree>
    <p:extLst>
      <p:ext uri="{BB962C8B-B14F-4D97-AF65-F5344CB8AC3E}">
        <p14:creationId xmlns:p14="http://schemas.microsoft.com/office/powerpoint/2010/main" val="11541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55637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of the following natural resources was most important for the early development of industry in Great Britain?</a:t>
            </a:r>
            <a:br>
              <a:rPr lang="en-US" dirty="0"/>
            </a:b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Coal</a:t>
            </a:r>
            <a:endParaRPr lang="en-US" sz="3600" b="1" dirty="0"/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water</a:t>
            </a:r>
            <a:r>
              <a:rPr lang="en-US" sz="3600" b="1" dirty="0"/>
              <a:t>	</a:t>
            </a:r>
          </a:p>
          <a:p>
            <a:pPr marL="514350" indent="-514350">
              <a:buFont typeface="+mj-lt"/>
              <a:buAutoNum type="alphaUcPeriod"/>
            </a:pPr>
            <a:r>
              <a:rPr lang="it-IT" sz="3600" b="1" dirty="0" smtClean="0"/>
              <a:t>iron </a:t>
            </a:r>
            <a:r>
              <a:rPr lang="it-IT" sz="3600" b="1" dirty="0"/>
              <a:t>ore	</a:t>
            </a:r>
          </a:p>
          <a:p>
            <a:pPr marL="514350" indent="-514350">
              <a:buFont typeface="+mj-lt"/>
              <a:buAutoNum type="alphaUcPeriod"/>
            </a:pPr>
            <a:r>
              <a:rPr lang="it-IT" sz="3600" b="1" dirty="0" smtClean="0"/>
              <a:t>timber</a:t>
            </a:r>
            <a:endParaRPr lang="it-IT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After the invention of the steam engine, factories began to be located </a:t>
            </a:r>
            <a:r>
              <a:rPr lang="en-US" dirty="0" smtClean="0"/>
              <a:t>near…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Rivers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ocean.	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coal mines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cotton </a:t>
            </a:r>
            <a:r>
              <a:rPr lang="en-US" dirty="0"/>
              <a:t>fields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1494</Words>
  <Application>Microsoft Office PowerPoint</Application>
  <PresentationFormat>On-screen Show (4:3)</PresentationFormat>
  <Paragraphs>272</Paragraphs>
  <Slides>39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Times New Roman</vt:lpstr>
      <vt:lpstr>Office Theme</vt:lpstr>
      <vt:lpstr>PowerPoint Presentation</vt:lpstr>
      <vt:lpstr>The Industrial Revolution can best be described as…</vt:lpstr>
      <vt:lpstr>Which of the following is not a reason the IR started in Great Britain?</vt:lpstr>
      <vt:lpstr>Which of the following was one specific factor that allowed Britain to industrialize first?</vt:lpstr>
      <vt:lpstr>Which of the following was not and impact of the Enclosure Movement?</vt:lpstr>
      <vt:lpstr>The image is best described as a depiction of:</vt:lpstr>
      <vt:lpstr>How did industrialization hurt skilled craft workers working in cottage industry?</vt:lpstr>
      <vt:lpstr>Which of the following natural resources was most important for the early development of industry in Great Britain? </vt:lpstr>
      <vt:lpstr>After the invention of the steam engine, factories began to be located near…</vt:lpstr>
      <vt:lpstr>Which of the following was one effect of the factory system?</vt:lpstr>
      <vt:lpstr>Karl Marx and Frederick Engels argued that capitalism would inevitably lead to </vt:lpstr>
      <vt:lpstr>Industrialization had which of the following effects on middle-class people?</vt:lpstr>
      <vt:lpstr>What led to the growth of the middle class?</vt:lpstr>
      <vt:lpstr>A region in northwestern England became known as the “black country” during the IR; why do you think this is?</vt:lpstr>
      <vt:lpstr>The Luddite movement emerged in order to</vt:lpstr>
      <vt:lpstr>A Capitalist says…</vt:lpstr>
      <vt:lpstr>A Socialist says…</vt:lpstr>
      <vt:lpstr>A Communist says…</vt:lpstr>
      <vt:lpstr>Labor Unions…</vt:lpstr>
      <vt:lpstr>What is true about the image below?</vt:lpstr>
      <vt:lpstr>Which of the following probably does not apply to the workers in the image?</vt:lpstr>
      <vt:lpstr>According to the interview, how did family life change during the Industrial Revolution? </vt:lpstr>
      <vt:lpstr>An entrepreneur is best described as…</vt:lpstr>
      <vt:lpstr>BLAST FROM THE PAST  John Locke says…</vt:lpstr>
      <vt:lpstr>BLAST FROM THE PAST  Thomas Hobbes says…</vt:lpstr>
      <vt:lpstr>BLAST FROM THE PAST  JJ Rousseau says…</vt:lpstr>
      <vt:lpstr>BLAST FROM THE PAST  An absolute monarch…</vt:lpstr>
      <vt:lpstr>BLAST FROM THE PAST  The Parisians stormed the Bastille…</vt:lpstr>
      <vt:lpstr>What do inventions/discoveries like pasteurization, anesthetic and radiation have in common? </vt:lpstr>
      <vt:lpstr>The laissez-faire economic system is most similar to…</vt:lpstr>
      <vt:lpstr>According to Marx and Engels, Communism is only possible through…</vt:lpstr>
      <vt:lpstr>How did the Model T differ from earlier automobile models?</vt:lpstr>
      <vt:lpstr>Which of the following was a solution to scarce living and working space in cities?</vt:lpstr>
      <vt:lpstr>What caused the growth in leisure time activities in the late 1800s?</vt:lpstr>
      <vt:lpstr>Impressionism was a form of___________inspired by the IR</vt:lpstr>
      <vt:lpstr>Which of the following was important to the expansion of the railroad system in the 1800s?</vt:lpstr>
      <vt:lpstr>PowerPoint Presentation</vt:lpstr>
      <vt:lpstr>Topic: Land. Labor. Capital. The means of production. Based on this topic your group will wager points (at least 1, no more than you have).</vt:lpstr>
      <vt:lpstr>You will have 2 minutes to answer all parts of this question:  </vt:lpstr>
    </vt:vector>
  </TitlesOfParts>
  <Company>USD501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CHRISTINE STURGES</cp:lastModifiedBy>
  <cp:revision>43</cp:revision>
  <dcterms:created xsi:type="dcterms:W3CDTF">2013-12-13T12:47:26Z</dcterms:created>
  <dcterms:modified xsi:type="dcterms:W3CDTF">2014-12-15T20:52:00Z</dcterms:modified>
</cp:coreProperties>
</file>